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7" r:id="rId1"/>
  </p:sldMasterIdLst>
  <p:notesMasterIdLst>
    <p:notesMasterId r:id="rId57"/>
  </p:notesMasterIdLst>
  <p:handoutMasterIdLst>
    <p:handoutMasterId r:id="rId58"/>
  </p:handoutMasterIdLst>
  <p:sldIdLst>
    <p:sldId id="256" r:id="rId2"/>
    <p:sldId id="268" r:id="rId3"/>
    <p:sldId id="264" r:id="rId4"/>
    <p:sldId id="1445" r:id="rId5"/>
    <p:sldId id="352" r:id="rId6"/>
    <p:sldId id="1411" r:id="rId7"/>
    <p:sldId id="1465" r:id="rId8"/>
    <p:sldId id="355" r:id="rId9"/>
    <p:sldId id="1456" r:id="rId10"/>
    <p:sldId id="358" r:id="rId11"/>
    <p:sldId id="1466" r:id="rId12"/>
    <p:sldId id="1518" r:id="rId13"/>
    <p:sldId id="1509" r:id="rId14"/>
    <p:sldId id="356" r:id="rId15"/>
    <p:sldId id="357" r:id="rId16"/>
    <p:sldId id="1464" r:id="rId17"/>
    <p:sldId id="1517" r:id="rId18"/>
    <p:sldId id="1486" r:id="rId19"/>
    <p:sldId id="1487" r:id="rId20"/>
    <p:sldId id="1519" r:id="rId21"/>
    <p:sldId id="1508" r:id="rId22"/>
    <p:sldId id="1506" r:id="rId23"/>
    <p:sldId id="1458" r:id="rId24"/>
    <p:sldId id="1470" r:id="rId25"/>
    <p:sldId id="353" r:id="rId26"/>
    <p:sldId id="1503" r:id="rId27"/>
    <p:sldId id="1504" r:id="rId28"/>
    <p:sldId id="1520" r:id="rId29"/>
    <p:sldId id="1502" r:id="rId30"/>
    <p:sldId id="1521" r:id="rId31"/>
    <p:sldId id="1516" r:id="rId32"/>
    <p:sldId id="1515" r:id="rId33"/>
    <p:sldId id="1505" r:id="rId34"/>
    <p:sldId id="1510" r:id="rId35"/>
    <p:sldId id="1511" r:id="rId36"/>
    <p:sldId id="1512" r:id="rId37"/>
    <p:sldId id="1513" r:id="rId38"/>
    <p:sldId id="1460" r:id="rId39"/>
    <p:sldId id="259" r:id="rId40"/>
    <p:sldId id="1467" r:id="rId41"/>
    <p:sldId id="261" r:id="rId42"/>
    <p:sldId id="275" r:id="rId43"/>
    <p:sldId id="276" r:id="rId44"/>
    <p:sldId id="1468" r:id="rId45"/>
    <p:sldId id="263" r:id="rId46"/>
    <p:sldId id="1469" r:id="rId47"/>
    <p:sldId id="1462" r:id="rId48"/>
    <p:sldId id="1499" r:id="rId49"/>
    <p:sldId id="1457" r:id="rId50"/>
    <p:sldId id="1463" r:id="rId51"/>
    <p:sldId id="1498" r:id="rId52"/>
    <p:sldId id="1497" r:id="rId53"/>
    <p:sldId id="1507" r:id="rId54"/>
    <p:sldId id="260" r:id="rId55"/>
    <p:sldId id="262"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FAD2C3C9-159E-4C40-8861-6819F85804D9}">
          <p14:sldIdLst>
            <p14:sldId id="256"/>
            <p14:sldId id="268"/>
            <p14:sldId id="264"/>
            <p14:sldId id="1445"/>
            <p14:sldId id="352"/>
            <p14:sldId id="1411"/>
            <p14:sldId id="1465"/>
            <p14:sldId id="355"/>
            <p14:sldId id="1456"/>
            <p14:sldId id="358"/>
            <p14:sldId id="1466"/>
            <p14:sldId id="1518"/>
            <p14:sldId id="1509"/>
            <p14:sldId id="356"/>
            <p14:sldId id="357"/>
            <p14:sldId id="1464"/>
            <p14:sldId id="1517"/>
            <p14:sldId id="1486"/>
            <p14:sldId id="1487"/>
            <p14:sldId id="1519"/>
            <p14:sldId id="1508"/>
            <p14:sldId id="1506"/>
            <p14:sldId id="1458"/>
            <p14:sldId id="1470"/>
            <p14:sldId id="353"/>
            <p14:sldId id="1503"/>
            <p14:sldId id="1504"/>
            <p14:sldId id="1520"/>
            <p14:sldId id="1502"/>
            <p14:sldId id="1521"/>
            <p14:sldId id="1516"/>
            <p14:sldId id="1515"/>
            <p14:sldId id="1505"/>
            <p14:sldId id="1510"/>
            <p14:sldId id="1511"/>
            <p14:sldId id="1512"/>
            <p14:sldId id="1513"/>
            <p14:sldId id="1460"/>
            <p14:sldId id="259"/>
            <p14:sldId id="1467"/>
            <p14:sldId id="261"/>
            <p14:sldId id="275"/>
            <p14:sldId id="276"/>
            <p14:sldId id="1468"/>
            <p14:sldId id="263"/>
            <p14:sldId id="1469"/>
            <p14:sldId id="1462"/>
            <p14:sldId id="1499"/>
            <p14:sldId id="1457"/>
            <p14:sldId id="1463"/>
            <p14:sldId id="1498"/>
            <p14:sldId id="1497"/>
            <p14:sldId id="1507"/>
            <p14:sldId id="260"/>
            <p14:sldId id="26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85" autoAdjust="0"/>
    <p:restoredTop sz="96374" autoAdjust="0"/>
  </p:normalViewPr>
  <p:slideViewPr>
    <p:cSldViewPr snapToGrid="0">
      <p:cViewPr varScale="1">
        <p:scale>
          <a:sx n="82" d="100"/>
          <a:sy n="82" d="100"/>
        </p:scale>
        <p:origin x="1896" y="62"/>
      </p:cViewPr>
      <p:guideLst/>
    </p:cSldViewPr>
  </p:slideViewPr>
  <p:notesTextViewPr>
    <p:cViewPr>
      <p:scale>
        <a:sx n="1" d="1"/>
        <a:sy n="1" d="1"/>
      </p:scale>
      <p:origin x="0" y="0"/>
    </p:cViewPr>
  </p:notesTextViewPr>
  <p:notesViewPr>
    <p:cSldViewPr snapToGrid="0">
      <p:cViewPr varScale="1">
        <p:scale>
          <a:sx n="66" d="100"/>
          <a:sy n="66" d="100"/>
        </p:scale>
        <p:origin x="2280"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75C3595-4E0E-4FDB-9635-36891633AB4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EEDB88BB-275A-4560-9766-6874C230615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BF4E35-B88C-4950-8CE1-9EA7DD1866C1}" type="datetimeFigureOut">
              <a:rPr lang="en-GB" smtClean="0"/>
              <a:t>10/04/2020</a:t>
            </a:fld>
            <a:endParaRPr lang="en-GB"/>
          </a:p>
        </p:txBody>
      </p:sp>
      <p:sp>
        <p:nvSpPr>
          <p:cNvPr id="4" name="Footer Placeholder 3">
            <a:extLst>
              <a:ext uri="{FF2B5EF4-FFF2-40B4-BE49-F238E27FC236}">
                <a16:creationId xmlns:a16="http://schemas.microsoft.com/office/drawing/2014/main" id="{67857416-69EE-47AA-A034-7D767F1E51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6725985D-18AE-408A-AB6A-3D31EF92CB9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65F39A5-F630-46EF-A80C-81E360C981EF}" type="slidenum">
              <a:rPr lang="en-GB" smtClean="0"/>
              <a:t>‹#›</a:t>
            </a:fld>
            <a:endParaRPr lang="en-GB"/>
          </a:p>
        </p:txBody>
      </p:sp>
    </p:spTree>
    <p:extLst>
      <p:ext uri="{BB962C8B-B14F-4D97-AF65-F5344CB8AC3E}">
        <p14:creationId xmlns:p14="http://schemas.microsoft.com/office/powerpoint/2010/main" val="509875134"/>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EE24DF-1F64-4910-81E3-518A937C43F5}" type="datetimeFigureOut">
              <a:rPr lang="en-GB" smtClean="0"/>
              <a:t>10/04/2020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89ED74-06D8-4592-A0F7-B9C3E59F3BD2}" type="slidenum">
              <a:rPr lang="en-GB" smtClean="0"/>
              <a:t>‹#›</a:t>
            </a:fld>
            <a:endParaRPr lang="en-GB"/>
          </a:p>
        </p:txBody>
      </p:sp>
    </p:spTree>
    <p:extLst>
      <p:ext uri="{BB962C8B-B14F-4D97-AF65-F5344CB8AC3E}">
        <p14:creationId xmlns:p14="http://schemas.microsoft.com/office/powerpoint/2010/main" val="2127768966"/>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7903AEB-CC4E-4FE3-82C3-E73FB44E4CA8}" type="slidenum">
              <a:rPr lang="en-GB" smtClean="0"/>
              <a:t>5</a:t>
            </a:fld>
            <a:endParaRPr lang="en-GB"/>
          </a:p>
        </p:txBody>
      </p:sp>
    </p:spTree>
    <p:extLst>
      <p:ext uri="{BB962C8B-B14F-4D97-AF65-F5344CB8AC3E}">
        <p14:creationId xmlns:p14="http://schemas.microsoft.com/office/powerpoint/2010/main" val="16990742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a:t>
            </a:r>
            <a:endParaRPr lang="en-GB" dirty="0"/>
          </a:p>
        </p:txBody>
      </p:sp>
      <p:sp>
        <p:nvSpPr>
          <p:cNvPr id="4" name="Header Placeholder 3"/>
          <p:cNvSpPr>
            <a:spLocks noGrp="1"/>
          </p:cNvSpPr>
          <p:nvPr>
            <p:ph type="hdr" sz="quarter"/>
          </p:nvPr>
        </p:nvSpPr>
        <p:spPr/>
        <p:txBody>
          <a:bodyPr/>
          <a:lstStyle/>
          <a:p>
            <a:r>
              <a:rPr lang="en-US"/>
              <a:t>CRMUG Summit 2017</a:t>
            </a:r>
            <a:endParaRPr lang="en-US" dirty="0"/>
          </a:p>
        </p:txBody>
      </p:sp>
      <p:sp>
        <p:nvSpPr>
          <p:cNvPr id="5" name="Date Placeholder 4"/>
          <p:cNvSpPr>
            <a:spLocks noGrp="1"/>
          </p:cNvSpPr>
          <p:nvPr>
            <p:ph type="dt" idx="1"/>
          </p:nvPr>
        </p:nvSpPr>
        <p:spPr/>
        <p:txBody>
          <a:bodyPr/>
          <a:lstStyle/>
          <a:p>
            <a:fld id="{2058EF5B-311B-4148-8831-2D28534D49CD}" type="datetime8">
              <a:rPr lang="en-US" smtClean="0"/>
              <a:t>4/10/2020 10:02 AM</a:t>
            </a:fld>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289579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a:t>
            </a:r>
            <a:endParaRPr lang="en-GB" dirty="0"/>
          </a:p>
        </p:txBody>
      </p:sp>
      <p:sp>
        <p:nvSpPr>
          <p:cNvPr id="4" name="Header Placeholder 3"/>
          <p:cNvSpPr>
            <a:spLocks noGrp="1"/>
          </p:cNvSpPr>
          <p:nvPr>
            <p:ph type="hdr" sz="quarter"/>
          </p:nvPr>
        </p:nvSpPr>
        <p:spPr/>
        <p:txBody>
          <a:bodyPr/>
          <a:lstStyle/>
          <a:p>
            <a:r>
              <a:rPr lang="en-US"/>
              <a:t>CRMUG Summit 2017</a:t>
            </a:r>
            <a:endParaRPr lang="en-US" dirty="0"/>
          </a:p>
        </p:txBody>
      </p:sp>
      <p:sp>
        <p:nvSpPr>
          <p:cNvPr id="5" name="Date Placeholder 4"/>
          <p:cNvSpPr>
            <a:spLocks noGrp="1"/>
          </p:cNvSpPr>
          <p:nvPr>
            <p:ph type="dt" idx="1"/>
          </p:nvPr>
        </p:nvSpPr>
        <p:spPr/>
        <p:txBody>
          <a:bodyPr/>
          <a:lstStyle/>
          <a:p>
            <a:fld id="{2058EF5B-311B-4148-8831-2D28534D49CD}" type="datetime8">
              <a:rPr lang="en-US" smtClean="0"/>
              <a:t>4/10/2020 10:02 AM</a:t>
            </a:fld>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9710758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a:t>
            </a:r>
            <a:endParaRPr lang="en-GB" dirty="0"/>
          </a:p>
        </p:txBody>
      </p:sp>
      <p:sp>
        <p:nvSpPr>
          <p:cNvPr id="4" name="Header Placeholder 3"/>
          <p:cNvSpPr>
            <a:spLocks noGrp="1"/>
          </p:cNvSpPr>
          <p:nvPr>
            <p:ph type="hdr" sz="quarter"/>
          </p:nvPr>
        </p:nvSpPr>
        <p:spPr/>
        <p:txBody>
          <a:bodyPr/>
          <a:lstStyle/>
          <a:p>
            <a:r>
              <a:rPr lang="en-US"/>
              <a:t>CRMUG Summit 2017</a:t>
            </a:r>
            <a:endParaRPr lang="en-US" dirty="0"/>
          </a:p>
        </p:txBody>
      </p:sp>
      <p:sp>
        <p:nvSpPr>
          <p:cNvPr id="5" name="Date Placeholder 4"/>
          <p:cNvSpPr>
            <a:spLocks noGrp="1"/>
          </p:cNvSpPr>
          <p:nvPr>
            <p:ph type="dt" idx="1"/>
          </p:nvPr>
        </p:nvSpPr>
        <p:spPr/>
        <p:txBody>
          <a:bodyPr/>
          <a:lstStyle/>
          <a:p>
            <a:fld id="{2058EF5B-311B-4148-8831-2D28534D49CD}" type="datetime8">
              <a:rPr lang="en-US" smtClean="0"/>
              <a:t>4/10/2020 10:02 AM</a:t>
            </a:fld>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231170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a:t>
            </a:r>
            <a:endParaRPr lang="en-GB" dirty="0"/>
          </a:p>
        </p:txBody>
      </p:sp>
      <p:sp>
        <p:nvSpPr>
          <p:cNvPr id="4" name="Header Placeholder 3"/>
          <p:cNvSpPr>
            <a:spLocks noGrp="1"/>
          </p:cNvSpPr>
          <p:nvPr>
            <p:ph type="hdr" sz="quarter"/>
          </p:nvPr>
        </p:nvSpPr>
        <p:spPr/>
        <p:txBody>
          <a:bodyPr/>
          <a:lstStyle/>
          <a:p>
            <a:r>
              <a:rPr lang="en-US"/>
              <a:t>CRMUG Summit 2017</a:t>
            </a:r>
            <a:endParaRPr lang="en-US" dirty="0"/>
          </a:p>
        </p:txBody>
      </p:sp>
      <p:sp>
        <p:nvSpPr>
          <p:cNvPr id="5" name="Date Placeholder 4"/>
          <p:cNvSpPr>
            <a:spLocks noGrp="1"/>
          </p:cNvSpPr>
          <p:nvPr>
            <p:ph type="dt" idx="1"/>
          </p:nvPr>
        </p:nvSpPr>
        <p:spPr/>
        <p:txBody>
          <a:bodyPr/>
          <a:lstStyle/>
          <a:p>
            <a:fld id="{2058EF5B-311B-4148-8831-2D28534D49CD}" type="datetime8">
              <a:rPr lang="en-US" smtClean="0"/>
              <a:t>4/10/2020 10:02 AM</a:t>
            </a:fld>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340067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a:t>
            </a:r>
            <a:endParaRPr lang="en-GB" dirty="0"/>
          </a:p>
        </p:txBody>
      </p:sp>
      <p:sp>
        <p:nvSpPr>
          <p:cNvPr id="4" name="Header Placeholder 3"/>
          <p:cNvSpPr>
            <a:spLocks noGrp="1"/>
          </p:cNvSpPr>
          <p:nvPr>
            <p:ph type="hdr" sz="quarter"/>
          </p:nvPr>
        </p:nvSpPr>
        <p:spPr/>
        <p:txBody>
          <a:bodyPr/>
          <a:lstStyle/>
          <a:p>
            <a:r>
              <a:rPr lang="en-US"/>
              <a:t>CRMUG Summit 2017</a:t>
            </a:r>
            <a:endParaRPr lang="en-US" dirty="0"/>
          </a:p>
        </p:txBody>
      </p:sp>
      <p:sp>
        <p:nvSpPr>
          <p:cNvPr id="5" name="Date Placeholder 4"/>
          <p:cNvSpPr>
            <a:spLocks noGrp="1"/>
          </p:cNvSpPr>
          <p:nvPr>
            <p:ph type="dt" idx="1"/>
          </p:nvPr>
        </p:nvSpPr>
        <p:spPr/>
        <p:txBody>
          <a:bodyPr/>
          <a:lstStyle/>
          <a:p>
            <a:fld id="{2058EF5B-311B-4148-8831-2D28534D49CD}" type="datetime8">
              <a:rPr lang="en-US" smtClean="0"/>
              <a:t>4/10/2020 10:02 AM</a:t>
            </a:fld>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89926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7903AEB-CC4E-4FE3-82C3-E73FB44E4CA8}" type="slidenum">
              <a:rPr lang="en-GB" smtClean="0"/>
              <a:t>8</a:t>
            </a:fld>
            <a:endParaRPr lang="en-GB"/>
          </a:p>
        </p:txBody>
      </p:sp>
    </p:spTree>
    <p:extLst>
      <p:ext uri="{BB962C8B-B14F-4D97-AF65-F5344CB8AC3E}">
        <p14:creationId xmlns:p14="http://schemas.microsoft.com/office/powerpoint/2010/main" val="653235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7903AEB-CC4E-4FE3-82C3-E73FB44E4CA8}" type="slidenum">
              <a:rPr lang="en-GB" smtClean="0"/>
              <a:t>10</a:t>
            </a:fld>
            <a:endParaRPr lang="en-GB"/>
          </a:p>
        </p:txBody>
      </p:sp>
    </p:spTree>
    <p:extLst>
      <p:ext uri="{BB962C8B-B14F-4D97-AF65-F5344CB8AC3E}">
        <p14:creationId xmlns:p14="http://schemas.microsoft.com/office/powerpoint/2010/main" val="2303974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7903AEB-CC4E-4FE3-82C3-E73FB44E4CA8}" type="slidenum">
              <a:rPr lang="en-GB" smtClean="0"/>
              <a:t>14</a:t>
            </a:fld>
            <a:endParaRPr lang="en-GB"/>
          </a:p>
        </p:txBody>
      </p:sp>
    </p:spTree>
    <p:extLst>
      <p:ext uri="{BB962C8B-B14F-4D97-AF65-F5344CB8AC3E}">
        <p14:creationId xmlns:p14="http://schemas.microsoft.com/office/powerpoint/2010/main" val="3008006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7903AEB-CC4E-4FE3-82C3-E73FB44E4CA8}" type="slidenum">
              <a:rPr lang="en-GB" smtClean="0"/>
              <a:t>15</a:t>
            </a:fld>
            <a:endParaRPr lang="en-GB"/>
          </a:p>
        </p:txBody>
      </p:sp>
    </p:spTree>
    <p:extLst>
      <p:ext uri="{BB962C8B-B14F-4D97-AF65-F5344CB8AC3E}">
        <p14:creationId xmlns:p14="http://schemas.microsoft.com/office/powerpoint/2010/main" val="27255356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7903AEB-CC4E-4FE3-82C3-E73FB44E4CA8}" type="slidenum">
              <a:rPr lang="en-GB" smtClean="0"/>
              <a:t>24</a:t>
            </a:fld>
            <a:endParaRPr lang="en-GB"/>
          </a:p>
        </p:txBody>
      </p:sp>
    </p:spTree>
    <p:extLst>
      <p:ext uri="{BB962C8B-B14F-4D97-AF65-F5344CB8AC3E}">
        <p14:creationId xmlns:p14="http://schemas.microsoft.com/office/powerpoint/2010/main" val="1699074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7903AEB-CC4E-4FE3-82C3-E73FB44E4CA8}" type="slidenum">
              <a:rPr lang="en-GB" smtClean="0"/>
              <a:t>25</a:t>
            </a:fld>
            <a:endParaRPr lang="en-GB"/>
          </a:p>
        </p:txBody>
      </p:sp>
    </p:spTree>
    <p:extLst>
      <p:ext uri="{BB962C8B-B14F-4D97-AF65-F5344CB8AC3E}">
        <p14:creationId xmlns:p14="http://schemas.microsoft.com/office/powerpoint/2010/main" val="1680448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6AB64-702B-45CE-BFCD-F23AD59F48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1FC4159-F51E-45C8-86DE-3D5B0910AF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16BEF13-0444-4F1A-9AD2-DA641C18A48A}"/>
              </a:ext>
            </a:extLst>
          </p:cNvPr>
          <p:cNvSpPr>
            <a:spLocks noGrp="1"/>
          </p:cNvSpPr>
          <p:nvPr>
            <p:ph type="dt" sz="half" idx="10"/>
          </p:nvPr>
        </p:nvSpPr>
        <p:spPr/>
        <p:txBody>
          <a:bodyPr/>
          <a:lstStyle/>
          <a:p>
            <a:fld id="{06BF357B-733C-479A-8CEB-F2A272E484BF}" type="datetime1">
              <a:rPr lang="en-US" smtClean="0"/>
              <a:t>4/10/2020</a:t>
            </a:fld>
            <a:endParaRPr lang="en-US" dirty="0"/>
          </a:p>
        </p:txBody>
      </p:sp>
      <p:sp>
        <p:nvSpPr>
          <p:cNvPr id="5" name="Footer Placeholder 4">
            <a:extLst>
              <a:ext uri="{FF2B5EF4-FFF2-40B4-BE49-F238E27FC236}">
                <a16:creationId xmlns:a16="http://schemas.microsoft.com/office/drawing/2014/main" id="{5145A602-E69B-4212-AB3D-226BEEBF630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9F44114-AA5F-4667-BBED-B4E3786AB4C3}"/>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62050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DED64-78A4-4248-83E5-E970402D781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4551D0B-2FA8-4684-8F96-06D658A7080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F3BCBBB-676A-4E2D-AFCB-F3E00E82AE51}"/>
              </a:ext>
            </a:extLst>
          </p:cNvPr>
          <p:cNvSpPr>
            <a:spLocks noGrp="1"/>
          </p:cNvSpPr>
          <p:nvPr>
            <p:ph type="dt" sz="half" idx="10"/>
          </p:nvPr>
        </p:nvSpPr>
        <p:spPr/>
        <p:txBody>
          <a:bodyPr/>
          <a:lstStyle/>
          <a:p>
            <a:fld id="{85D16132-590F-439C-9591-F8EE8468D51F}" type="datetime1">
              <a:rPr lang="en-US" smtClean="0"/>
              <a:t>4/10/2020</a:t>
            </a:fld>
            <a:endParaRPr lang="en-US" dirty="0"/>
          </a:p>
        </p:txBody>
      </p:sp>
      <p:sp>
        <p:nvSpPr>
          <p:cNvPr id="5" name="Footer Placeholder 4">
            <a:extLst>
              <a:ext uri="{FF2B5EF4-FFF2-40B4-BE49-F238E27FC236}">
                <a16:creationId xmlns:a16="http://schemas.microsoft.com/office/drawing/2014/main" id="{B4CDA0D6-9785-4A5E-9426-3801C55EE0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2106047-6F11-47D1-9AE6-55E333521AAD}"/>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35591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D55521-4577-4209-BE9B-05E9041752D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FDF1AD3-E414-427C-8415-4E5E1A86CEA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42CF583-6891-4FEE-8E6A-F9BADA81D7CA}"/>
              </a:ext>
            </a:extLst>
          </p:cNvPr>
          <p:cNvSpPr>
            <a:spLocks noGrp="1"/>
          </p:cNvSpPr>
          <p:nvPr>
            <p:ph type="dt" sz="half" idx="10"/>
          </p:nvPr>
        </p:nvSpPr>
        <p:spPr/>
        <p:txBody>
          <a:bodyPr/>
          <a:lstStyle/>
          <a:p>
            <a:fld id="{84FD48CC-CFE0-4418-90CA-2A09EEF66BA1}" type="datetime1">
              <a:rPr lang="en-US" smtClean="0"/>
              <a:t>4/10/2020</a:t>
            </a:fld>
            <a:endParaRPr lang="en-US" dirty="0"/>
          </a:p>
        </p:txBody>
      </p:sp>
      <p:sp>
        <p:nvSpPr>
          <p:cNvPr id="5" name="Footer Placeholder 4">
            <a:extLst>
              <a:ext uri="{FF2B5EF4-FFF2-40B4-BE49-F238E27FC236}">
                <a16:creationId xmlns:a16="http://schemas.microsoft.com/office/drawing/2014/main" id="{556A1412-324E-43E1-95FF-83BA4074BF5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874D379-A650-4554-92F6-0598E9F52448}"/>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140002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717540" y="1785321"/>
            <a:ext cx="11199760" cy="3545788"/>
          </a:xfrm>
        </p:spPr>
        <p:txBody>
          <a:bodyPr wrap="square">
            <a:spAutoFit/>
          </a:bodyPr>
          <a:lstStyle>
            <a:lvl1pPr>
              <a:defRPr sz="3921"/>
            </a:lvl1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900033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4DBEA-A7D5-44C3-A984-A1D9F748525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69AAE4D-840B-4850-A33C-77EF7C51D0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46E7F28-2D46-43D7-9295-A438C69C1418}"/>
              </a:ext>
            </a:extLst>
          </p:cNvPr>
          <p:cNvSpPr>
            <a:spLocks noGrp="1"/>
          </p:cNvSpPr>
          <p:nvPr>
            <p:ph type="dt" sz="half" idx="10"/>
          </p:nvPr>
        </p:nvSpPr>
        <p:spPr/>
        <p:txBody>
          <a:bodyPr/>
          <a:lstStyle/>
          <a:p>
            <a:fld id="{FBE110E0-1B6A-4314-B874-B9D221BEC52A}" type="datetime1">
              <a:rPr lang="en-US" smtClean="0"/>
              <a:t>4/10/2020</a:t>
            </a:fld>
            <a:endParaRPr lang="en-US" dirty="0"/>
          </a:p>
        </p:txBody>
      </p:sp>
      <p:sp>
        <p:nvSpPr>
          <p:cNvPr id="5" name="Footer Placeholder 4">
            <a:extLst>
              <a:ext uri="{FF2B5EF4-FFF2-40B4-BE49-F238E27FC236}">
                <a16:creationId xmlns:a16="http://schemas.microsoft.com/office/drawing/2014/main" id="{685F8B06-1BEF-4C30-B198-6139C157EB7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B656A3-F5F5-4F3A-8541-7027E242CA9A}"/>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4758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C0D84-4AF5-465A-9A4E-FBEDB2C6F8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CEDB60E-239E-44EF-B882-86929881AA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9A72DE0-FDD1-45D6-BF19-808BF7D806CC}"/>
              </a:ext>
            </a:extLst>
          </p:cNvPr>
          <p:cNvSpPr>
            <a:spLocks noGrp="1"/>
          </p:cNvSpPr>
          <p:nvPr>
            <p:ph type="dt" sz="half" idx="10"/>
          </p:nvPr>
        </p:nvSpPr>
        <p:spPr/>
        <p:txBody>
          <a:bodyPr/>
          <a:lstStyle/>
          <a:p>
            <a:fld id="{31F4F672-1B85-4DF8-8F13-0EF70DB37EF4}" type="datetime1">
              <a:rPr lang="en-US" smtClean="0"/>
              <a:t>4/10/2020</a:t>
            </a:fld>
            <a:endParaRPr lang="en-US" dirty="0"/>
          </a:p>
        </p:txBody>
      </p:sp>
      <p:sp>
        <p:nvSpPr>
          <p:cNvPr id="5" name="Footer Placeholder 4">
            <a:extLst>
              <a:ext uri="{FF2B5EF4-FFF2-40B4-BE49-F238E27FC236}">
                <a16:creationId xmlns:a16="http://schemas.microsoft.com/office/drawing/2014/main" id="{E3B8A4D0-21FA-4C41-B704-92E3A5670EE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F213BC-0AF0-4306-A068-8E05840CF284}"/>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62910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ED623-BCED-4206-9DF8-334DACB86A8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86828D8-C234-4A14-8135-A4CE7D9B519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6EBD4BC-98DF-46CC-974A-7D943976BEF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86E0693-A724-414E-9662-896CCB089EDD}"/>
              </a:ext>
            </a:extLst>
          </p:cNvPr>
          <p:cNvSpPr>
            <a:spLocks noGrp="1"/>
          </p:cNvSpPr>
          <p:nvPr>
            <p:ph type="dt" sz="half" idx="10"/>
          </p:nvPr>
        </p:nvSpPr>
        <p:spPr/>
        <p:txBody>
          <a:bodyPr/>
          <a:lstStyle/>
          <a:p>
            <a:fld id="{72D934E1-66D1-4994-B25A-6E568D11C5A7}" type="datetime1">
              <a:rPr lang="en-US" smtClean="0"/>
              <a:t>4/10/2020</a:t>
            </a:fld>
            <a:endParaRPr lang="en-US" dirty="0"/>
          </a:p>
        </p:txBody>
      </p:sp>
      <p:sp>
        <p:nvSpPr>
          <p:cNvPr id="6" name="Footer Placeholder 5">
            <a:extLst>
              <a:ext uri="{FF2B5EF4-FFF2-40B4-BE49-F238E27FC236}">
                <a16:creationId xmlns:a16="http://schemas.microsoft.com/office/drawing/2014/main" id="{CCC4B66C-F730-4F9C-8956-D3E27A82661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B06951B-F1FA-411F-AD7A-5B13E8531CCC}"/>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90547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D5592-EA3B-4DB3-B479-6D45E78756E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644A556-17C5-491F-A5CB-C1182D2427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DBC027F-B5AF-43CF-9B86-1A0BA2FD906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639440F-E905-4CEA-97DE-7E991243FB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1C1E7AA-80CD-4AB0-9558-5769E9B6741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EB56FAF-1086-41C7-B729-46EE3D0BCF86}"/>
              </a:ext>
            </a:extLst>
          </p:cNvPr>
          <p:cNvSpPr>
            <a:spLocks noGrp="1"/>
          </p:cNvSpPr>
          <p:nvPr>
            <p:ph type="dt" sz="half" idx="10"/>
          </p:nvPr>
        </p:nvSpPr>
        <p:spPr/>
        <p:txBody>
          <a:bodyPr/>
          <a:lstStyle/>
          <a:p>
            <a:fld id="{4370E84C-9CB5-472F-B826-CC4AAD4E4FEB}" type="datetime1">
              <a:rPr lang="en-US" smtClean="0"/>
              <a:t>4/10/2020</a:t>
            </a:fld>
            <a:endParaRPr lang="en-US" dirty="0"/>
          </a:p>
        </p:txBody>
      </p:sp>
      <p:sp>
        <p:nvSpPr>
          <p:cNvPr id="8" name="Footer Placeholder 7">
            <a:extLst>
              <a:ext uri="{FF2B5EF4-FFF2-40B4-BE49-F238E27FC236}">
                <a16:creationId xmlns:a16="http://schemas.microsoft.com/office/drawing/2014/main" id="{9F731203-D048-4066-98DE-7A5716A2A61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83BA3DF-16BE-48FB-874B-699FCE0421CF}"/>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68608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E3A6A-7C2A-475F-9F14-D75761672C1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E2ABCE0-DE53-43D5-8B43-07A222A3847C}"/>
              </a:ext>
            </a:extLst>
          </p:cNvPr>
          <p:cNvSpPr>
            <a:spLocks noGrp="1"/>
          </p:cNvSpPr>
          <p:nvPr>
            <p:ph type="dt" sz="half" idx="10"/>
          </p:nvPr>
        </p:nvSpPr>
        <p:spPr/>
        <p:txBody>
          <a:bodyPr/>
          <a:lstStyle/>
          <a:p>
            <a:fld id="{0D3B72CC-D275-492B-A216-DEDE8176B954}" type="datetime1">
              <a:rPr lang="en-US" smtClean="0"/>
              <a:t>4/10/2020</a:t>
            </a:fld>
            <a:endParaRPr lang="en-US" dirty="0"/>
          </a:p>
        </p:txBody>
      </p:sp>
      <p:sp>
        <p:nvSpPr>
          <p:cNvPr id="4" name="Footer Placeholder 3">
            <a:extLst>
              <a:ext uri="{FF2B5EF4-FFF2-40B4-BE49-F238E27FC236}">
                <a16:creationId xmlns:a16="http://schemas.microsoft.com/office/drawing/2014/main" id="{955ABDF2-F126-4AFD-AC49-617E2F09794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EB0A4DB-F9F0-411A-9A0E-70F54586623C}"/>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53282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7FA3F2-DDA9-412A-BFF9-0BA167D15B05}"/>
              </a:ext>
            </a:extLst>
          </p:cNvPr>
          <p:cNvSpPr>
            <a:spLocks noGrp="1"/>
          </p:cNvSpPr>
          <p:nvPr>
            <p:ph type="dt" sz="half" idx="10"/>
          </p:nvPr>
        </p:nvSpPr>
        <p:spPr/>
        <p:txBody>
          <a:bodyPr/>
          <a:lstStyle/>
          <a:p>
            <a:fld id="{483127B1-2D4D-4FB1-8593-DB28A20D2E41}" type="datetime1">
              <a:rPr lang="en-US" smtClean="0"/>
              <a:t>4/10/2020</a:t>
            </a:fld>
            <a:endParaRPr lang="en-US" dirty="0"/>
          </a:p>
        </p:txBody>
      </p:sp>
      <p:sp>
        <p:nvSpPr>
          <p:cNvPr id="3" name="Footer Placeholder 2">
            <a:extLst>
              <a:ext uri="{FF2B5EF4-FFF2-40B4-BE49-F238E27FC236}">
                <a16:creationId xmlns:a16="http://schemas.microsoft.com/office/drawing/2014/main" id="{8EF36265-1204-4F8D-873B-7B841BE6D030}"/>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BFE9BC7-A619-4678-BA3B-EB39CFCE1CCF}"/>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58883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8C1E9-2BE4-4661-B459-231EB32DA4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B7CC72C-9B5C-47B3-BB1B-6039675287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9569CEF-0E7F-4195-AEEA-F6E888EAA9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D572856-F438-4E9F-A47A-52FA11616FB2}"/>
              </a:ext>
            </a:extLst>
          </p:cNvPr>
          <p:cNvSpPr>
            <a:spLocks noGrp="1"/>
          </p:cNvSpPr>
          <p:nvPr>
            <p:ph type="dt" sz="half" idx="10"/>
          </p:nvPr>
        </p:nvSpPr>
        <p:spPr/>
        <p:txBody>
          <a:bodyPr/>
          <a:lstStyle/>
          <a:p>
            <a:fld id="{4A8E1193-7D8E-42AA-AF65-A94C0E07D93A}" type="datetime1">
              <a:rPr lang="en-US" smtClean="0"/>
              <a:t>4/10/2020</a:t>
            </a:fld>
            <a:endParaRPr lang="en-US" dirty="0"/>
          </a:p>
        </p:txBody>
      </p:sp>
      <p:sp>
        <p:nvSpPr>
          <p:cNvPr id="6" name="Footer Placeholder 5">
            <a:extLst>
              <a:ext uri="{FF2B5EF4-FFF2-40B4-BE49-F238E27FC236}">
                <a16:creationId xmlns:a16="http://schemas.microsoft.com/office/drawing/2014/main" id="{B03DB7E9-F399-48AE-9B25-42F6A6ED5D4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87160FA-97FC-4CE8-83B0-D91C36267B59}"/>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03414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1184B-F903-4F75-8DCE-DC2AA46675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E29F6AD-EB4D-48EE-8020-F96896BDBD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C0994AF-3138-4557-BA23-8754EDC9B8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64D3F9C-A60C-4677-909B-2B423260FA5F}"/>
              </a:ext>
            </a:extLst>
          </p:cNvPr>
          <p:cNvSpPr>
            <a:spLocks noGrp="1"/>
          </p:cNvSpPr>
          <p:nvPr>
            <p:ph type="dt" sz="half" idx="10"/>
          </p:nvPr>
        </p:nvSpPr>
        <p:spPr/>
        <p:txBody>
          <a:bodyPr/>
          <a:lstStyle/>
          <a:p>
            <a:fld id="{EB86C452-146C-4670-BD6C-8838114D39D8}" type="datetime1">
              <a:rPr lang="en-US" smtClean="0"/>
              <a:t>4/10/2020</a:t>
            </a:fld>
            <a:endParaRPr lang="en-US" dirty="0"/>
          </a:p>
        </p:txBody>
      </p:sp>
      <p:sp>
        <p:nvSpPr>
          <p:cNvPr id="6" name="Footer Placeholder 5">
            <a:extLst>
              <a:ext uri="{FF2B5EF4-FFF2-40B4-BE49-F238E27FC236}">
                <a16:creationId xmlns:a16="http://schemas.microsoft.com/office/drawing/2014/main" id="{D0BDB385-C981-4D56-9890-59250079E46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B5DB7FD-CC73-495A-9B13-31E3131EECB3}"/>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39781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381D5C-D27C-428D-AEFA-1AD1BACC77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DA3C71C-5274-4FD0-972B-64B5A05912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D3ADA66-1C80-464E-A73E-D65A23C807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B7C28B-C319-4ED6-BC44-5C1590FA830D}" type="datetime1">
              <a:rPr lang="en-US" smtClean="0"/>
              <a:t>4/10/2020</a:t>
            </a:fld>
            <a:endParaRPr lang="en-US" dirty="0"/>
          </a:p>
        </p:txBody>
      </p:sp>
      <p:sp>
        <p:nvSpPr>
          <p:cNvPr id="5" name="Footer Placeholder 4">
            <a:extLst>
              <a:ext uri="{FF2B5EF4-FFF2-40B4-BE49-F238E27FC236}">
                <a16:creationId xmlns:a16="http://schemas.microsoft.com/office/drawing/2014/main" id="{7AFCAFE7-F0BC-4ECB-BFBD-8132122D1A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5E6A1A5-44F0-4578-AB55-ACC395831C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pic>
        <p:nvPicPr>
          <p:cNvPr id="7" name="Picture 6" descr="A close up of a sign&#10;&#10;Description generated with very high confidence">
            <a:extLst>
              <a:ext uri="{FF2B5EF4-FFF2-40B4-BE49-F238E27FC236}">
                <a16:creationId xmlns:a16="http://schemas.microsoft.com/office/drawing/2014/main" id="{2D4C5B9A-75D7-42E4-A556-036C37E7EE1E}"/>
              </a:ext>
            </a:extLst>
          </p:cNvPr>
          <p:cNvPicPr>
            <a:picLocks noChangeAspect="1"/>
          </p:cNvPicPr>
          <p:nvPr userDrawn="1"/>
        </p:nvPicPr>
        <p:blipFill>
          <a:blip r:embed="rId14"/>
          <a:stretch>
            <a:fillRect/>
          </a:stretch>
        </p:blipFill>
        <p:spPr>
          <a:xfrm>
            <a:off x="9553800" y="5641475"/>
            <a:ext cx="1800000" cy="1080000"/>
          </a:xfrm>
          <a:prstGeom prst="rect">
            <a:avLst/>
          </a:prstGeom>
        </p:spPr>
      </p:pic>
    </p:spTree>
    <p:extLst>
      <p:ext uri="{BB962C8B-B14F-4D97-AF65-F5344CB8AC3E}">
        <p14:creationId xmlns:p14="http://schemas.microsoft.com/office/powerpoint/2010/main" val="3485252987"/>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35"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hyperlink" Target="https://docs.microsoft.com/en-us/dynamics365/finance/accounts-payable/vendor-invoice-automation"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dynamics365/fin-ops-core/dev-itpro/data-entities/data-entity-computed-columns-virtual-fields" TargetMode="External"/><Relationship Id="rId2" Type="http://schemas.openxmlformats.org/officeDocument/2006/relationships/hyperlink" Target="http://daxvisionerp.com/view-computed-column-using-replace/" TargetMode="Externa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hyperlink" Target="mailto:info@daxvisionerp.com" TargetMode="External"/><Relationship Id="rId2" Type="http://schemas.openxmlformats.org/officeDocument/2006/relationships/hyperlink" Target="http://www.daxvisionerp.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daxvisionerp.com/call-ax-data-entity-from-postman/"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hyperlink" Target="http://daxvisionerp.com/excels-query-from-odata-feed-to-access-your-data-entit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daxvisionerp.com/data-entity-export-error-azure-storage-emulator-issue/"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www.daxvisionerp.com/" TargetMode="External"/><Relationship Id="rId2" Type="http://schemas.openxmlformats.org/officeDocument/2006/relationships/hyperlink" Target="mailto:info@daxvisionerp.com"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daxvisionerp.com/call-ax-data-entity-from-postman/"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hyperlink" Target="http://daxvisionerp.com/excels-query-from-odata-feed-to-access-your-data-entity/"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21000">
              <a:schemeClr val="bg2">
                <a:tint val="97000"/>
                <a:hueMod val="92000"/>
                <a:satMod val="169000"/>
                <a:lumMod val="164000"/>
              </a:schemeClr>
            </a:gs>
            <a:gs pos="83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C3E10-2339-4EA3-BB14-1823095CC2FD}"/>
              </a:ext>
            </a:extLst>
          </p:cNvPr>
          <p:cNvSpPr>
            <a:spLocks noGrp="1"/>
          </p:cNvSpPr>
          <p:nvPr>
            <p:ph type="ctrTitle"/>
          </p:nvPr>
        </p:nvSpPr>
        <p:spPr>
          <a:xfrm>
            <a:off x="1524000" y="1948840"/>
            <a:ext cx="9144000" cy="2387600"/>
          </a:xfrm>
        </p:spPr>
        <p:txBody>
          <a:bodyPr>
            <a:normAutofit/>
          </a:bodyPr>
          <a:lstStyle/>
          <a:p>
            <a:r>
              <a:rPr lang="hu-HU" dirty="0"/>
              <a:t>Microsoft Dynamics 365 Data entity</a:t>
            </a:r>
            <a:endParaRPr lang="en-GB" dirty="0"/>
          </a:p>
        </p:txBody>
      </p:sp>
      <p:sp>
        <p:nvSpPr>
          <p:cNvPr id="3" name="Subtitle 2">
            <a:extLst>
              <a:ext uri="{FF2B5EF4-FFF2-40B4-BE49-F238E27FC236}">
                <a16:creationId xmlns:a16="http://schemas.microsoft.com/office/drawing/2014/main" id="{CE7BEFA5-A950-4804-BF05-5B44E2920B6E}"/>
              </a:ext>
            </a:extLst>
          </p:cNvPr>
          <p:cNvSpPr>
            <a:spLocks noGrp="1"/>
          </p:cNvSpPr>
          <p:nvPr>
            <p:ph type="subTitle" idx="1"/>
          </p:nvPr>
        </p:nvSpPr>
        <p:spPr>
          <a:xfrm>
            <a:off x="1603131" y="4336440"/>
            <a:ext cx="9144000" cy="1655762"/>
          </a:xfrm>
        </p:spPr>
        <p:txBody>
          <a:bodyPr/>
          <a:lstStyle/>
          <a:p>
            <a:r>
              <a:rPr lang="hu-HU" dirty="0"/>
              <a:t>Áttekintés és gyakorlati tapasztalatok</a:t>
            </a:r>
          </a:p>
          <a:p>
            <a:r>
              <a:rPr lang="hu-HU" dirty="0"/>
              <a:t>Prokopecz Péter</a:t>
            </a:r>
            <a:endParaRPr lang="en-GB" dirty="0"/>
          </a:p>
        </p:txBody>
      </p:sp>
    </p:spTree>
    <p:extLst>
      <p:ext uri="{BB962C8B-B14F-4D97-AF65-F5344CB8AC3E}">
        <p14:creationId xmlns:p14="http://schemas.microsoft.com/office/powerpoint/2010/main" val="1494413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E2DEB4-0155-4E0B-AB01-747E192EC890}"/>
              </a:ext>
            </a:extLst>
          </p:cNvPr>
          <p:cNvPicPr>
            <a:picLocks noChangeAspect="1"/>
          </p:cNvPicPr>
          <p:nvPr/>
        </p:nvPicPr>
        <p:blipFill>
          <a:blip r:embed="rId3"/>
          <a:stretch>
            <a:fillRect/>
          </a:stretch>
        </p:blipFill>
        <p:spPr>
          <a:xfrm>
            <a:off x="69669" y="1161060"/>
            <a:ext cx="7666919" cy="5130714"/>
          </a:xfrm>
          <a:prstGeom prst="rect">
            <a:avLst/>
          </a:prstGeom>
        </p:spPr>
      </p:pic>
      <p:sp>
        <p:nvSpPr>
          <p:cNvPr id="6" name="Title 5">
            <a:extLst>
              <a:ext uri="{FF2B5EF4-FFF2-40B4-BE49-F238E27FC236}">
                <a16:creationId xmlns:a16="http://schemas.microsoft.com/office/drawing/2014/main" id="{C3E473A3-5FB7-4F2D-A09C-D6FE3CFEFF79}"/>
              </a:ext>
            </a:extLst>
          </p:cNvPr>
          <p:cNvSpPr>
            <a:spLocks noGrp="1"/>
          </p:cNvSpPr>
          <p:nvPr>
            <p:ph type="title"/>
          </p:nvPr>
        </p:nvSpPr>
        <p:spPr/>
        <p:txBody>
          <a:bodyPr/>
          <a:lstStyle/>
          <a:p>
            <a:r>
              <a:rPr lang="hu-HU" dirty="0"/>
              <a:t>Data management UI</a:t>
            </a:r>
            <a:endParaRPr lang="en-GB" dirty="0"/>
          </a:p>
        </p:txBody>
      </p:sp>
      <p:pic>
        <p:nvPicPr>
          <p:cNvPr id="4" name="Picture 3">
            <a:extLst>
              <a:ext uri="{FF2B5EF4-FFF2-40B4-BE49-F238E27FC236}">
                <a16:creationId xmlns:a16="http://schemas.microsoft.com/office/drawing/2014/main" id="{F8A91392-FE47-46CD-9399-B7F038189F3B}"/>
              </a:ext>
            </a:extLst>
          </p:cNvPr>
          <p:cNvPicPr>
            <a:picLocks noChangeAspect="1"/>
          </p:cNvPicPr>
          <p:nvPr/>
        </p:nvPicPr>
        <p:blipFill>
          <a:blip r:embed="rId4"/>
          <a:stretch>
            <a:fillRect/>
          </a:stretch>
        </p:blipFill>
        <p:spPr>
          <a:xfrm>
            <a:off x="2609790" y="2678534"/>
            <a:ext cx="8136587" cy="3915169"/>
          </a:xfrm>
          <a:prstGeom prst="rect">
            <a:avLst/>
          </a:prstGeom>
        </p:spPr>
      </p:pic>
      <p:pic>
        <p:nvPicPr>
          <p:cNvPr id="5" name="Content Placeholder 4">
            <a:extLst>
              <a:ext uri="{FF2B5EF4-FFF2-40B4-BE49-F238E27FC236}">
                <a16:creationId xmlns:a16="http://schemas.microsoft.com/office/drawing/2014/main" id="{C0E07E6D-0FE1-46C8-B3B7-694D05441A8C}"/>
              </a:ext>
            </a:extLst>
          </p:cNvPr>
          <p:cNvPicPr>
            <a:picLocks noGrp="1" noChangeAspect="1"/>
          </p:cNvPicPr>
          <p:nvPr>
            <p:ph idx="1"/>
          </p:nvPr>
        </p:nvPicPr>
        <p:blipFill>
          <a:blip r:embed="rId5"/>
          <a:stretch>
            <a:fillRect/>
          </a:stretch>
        </p:blipFill>
        <p:spPr>
          <a:xfrm>
            <a:off x="4084137" y="2853237"/>
            <a:ext cx="8778605" cy="4351338"/>
          </a:xfrm>
          <a:prstGeom prst="rect">
            <a:avLst/>
          </a:prstGeom>
        </p:spPr>
      </p:pic>
    </p:spTree>
    <p:extLst>
      <p:ext uri="{BB962C8B-B14F-4D97-AF65-F5344CB8AC3E}">
        <p14:creationId xmlns:p14="http://schemas.microsoft.com/office/powerpoint/2010/main" val="42592100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ircle(in)">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132EE-F704-4B7E-89AF-6430F18935DA}"/>
              </a:ext>
            </a:extLst>
          </p:cNvPr>
          <p:cNvSpPr>
            <a:spLocks noGrp="1"/>
          </p:cNvSpPr>
          <p:nvPr>
            <p:ph type="title"/>
          </p:nvPr>
        </p:nvSpPr>
        <p:spPr/>
        <p:txBody>
          <a:bodyPr/>
          <a:lstStyle/>
          <a:p>
            <a:r>
              <a:rPr lang="hu-HU" dirty="0"/>
              <a:t>Vendor invoice automation</a:t>
            </a:r>
            <a:endParaRPr lang="en-GB" dirty="0"/>
          </a:p>
        </p:txBody>
      </p:sp>
      <p:sp>
        <p:nvSpPr>
          <p:cNvPr id="3" name="Content Placeholder 2">
            <a:extLst>
              <a:ext uri="{FF2B5EF4-FFF2-40B4-BE49-F238E27FC236}">
                <a16:creationId xmlns:a16="http://schemas.microsoft.com/office/drawing/2014/main" id="{7942B224-4CB1-40D2-B3FA-904E828109D1}"/>
              </a:ext>
            </a:extLst>
          </p:cNvPr>
          <p:cNvSpPr>
            <a:spLocks noGrp="1"/>
          </p:cNvSpPr>
          <p:nvPr>
            <p:ph idx="1"/>
          </p:nvPr>
        </p:nvSpPr>
        <p:spPr/>
        <p:txBody>
          <a:bodyPr/>
          <a:lstStyle/>
          <a:p>
            <a:r>
              <a:rPr lang="en-GB" dirty="0"/>
              <a:t>Accounts payables &gt; Invoices &gt; Pending vendor invoices</a:t>
            </a:r>
            <a:endParaRPr lang="hu-HU" dirty="0"/>
          </a:p>
          <a:p>
            <a:r>
              <a:rPr lang="en-GB" dirty="0"/>
              <a:t>Vendor invoice header</a:t>
            </a:r>
          </a:p>
          <a:p>
            <a:r>
              <a:rPr lang="en-GB" dirty="0"/>
              <a:t>Vendor invoice line</a:t>
            </a:r>
          </a:p>
          <a:p>
            <a:r>
              <a:rPr lang="en-GB" dirty="0"/>
              <a:t>Vendor invoice document attachment</a:t>
            </a:r>
          </a:p>
          <a:p>
            <a:endParaRPr lang="hu-HU" dirty="0">
              <a:hlinkClick r:id="rId2"/>
            </a:endParaRPr>
          </a:p>
          <a:p>
            <a:endParaRPr lang="hu-HU" dirty="0">
              <a:hlinkClick r:id="rId2"/>
            </a:endParaRPr>
          </a:p>
          <a:p>
            <a:r>
              <a:rPr lang="en-GB" dirty="0">
                <a:hlinkClick r:id="rId2"/>
              </a:rPr>
              <a:t>https://docs.microsoft.com/en-us/dynamics365/finance/accounts-payable/vendor-invoice-automation</a:t>
            </a:r>
            <a:endParaRPr lang="hu-HU" dirty="0"/>
          </a:p>
          <a:p>
            <a:endParaRPr lang="en-GB" dirty="0"/>
          </a:p>
        </p:txBody>
      </p:sp>
    </p:spTree>
    <p:extLst>
      <p:ext uri="{BB962C8B-B14F-4D97-AF65-F5344CB8AC3E}">
        <p14:creationId xmlns:p14="http://schemas.microsoft.com/office/powerpoint/2010/main" val="2178278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C3E10-2339-4EA3-BB14-1823095CC2FD}"/>
              </a:ext>
            </a:extLst>
          </p:cNvPr>
          <p:cNvSpPr>
            <a:spLocks noGrp="1"/>
          </p:cNvSpPr>
          <p:nvPr>
            <p:ph type="ctrTitle"/>
          </p:nvPr>
        </p:nvSpPr>
        <p:spPr>
          <a:xfrm>
            <a:off x="1524000" y="1948840"/>
            <a:ext cx="9144000" cy="2387600"/>
          </a:xfrm>
        </p:spPr>
        <p:txBody>
          <a:bodyPr>
            <a:normAutofit/>
          </a:bodyPr>
          <a:lstStyle/>
          <a:p>
            <a:br>
              <a:rPr lang="hu-HU" dirty="0"/>
            </a:br>
            <a:r>
              <a:rPr lang="hu-HU" dirty="0"/>
              <a:t>Demo</a:t>
            </a:r>
          </a:p>
        </p:txBody>
      </p:sp>
      <p:sp>
        <p:nvSpPr>
          <p:cNvPr id="3" name="Subtitle 2">
            <a:extLst>
              <a:ext uri="{FF2B5EF4-FFF2-40B4-BE49-F238E27FC236}">
                <a16:creationId xmlns:a16="http://schemas.microsoft.com/office/drawing/2014/main" id="{CE7BEFA5-A950-4804-BF05-5B44E2920B6E}"/>
              </a:ext>
            </a:extLst>
          </p:cNvPr>
          <p:cNvSpPr>
            <a:spLocks noGrp="1"/>
          </p:cNvSpPr>
          <p:nvPr>
            <p:ph type="subTitle" idx="1"/>
          </p:nvPr>
        </p:nvSpPr>
        <p:spPr>
          <a:xfrm>
            <a:off x="1603131" y="4336440"/>
            <a:ext cx="9144000" cy="1655762"/>
          </a:xfrm>
        </p:spPr>
        <p:txBody>
          <a:bodyPr/>
          <a:lstStyle/>
          <a:p>
            <a:r>
              <a:rPr lang="hu-HU" dirty="0"/>
              <a:t>Data management</a:t>
            </a:r>
            <a:endParaRPr lang="en-GB" dirty="0"/>
          </a:p>
        </p:txBody>
      </p:sp>
      <p:pic>
        <p:nvPicPr>
          <p:cNvPr id="4" name="Picture 3">
            <a:extLst>
              <a:ext uri="{FF2B5EF4-FFF2-40B4-BE49-F238E27FC236}">
                <a16:creationId xmlns:a16="http://schemas.microsoft.com/office/drawing/2014/main" id="{1D48857D-442E-4B9A-969F-28474B39C8A5}"/>
              </a:ext>
            </a:extLst>
          </p:cNvPr>
          <p:cNvPicPr>
            <a:picLocks noChangeAspect="1"/>
          </p:cNvPicPr>
          <p:nvPr/>
        </p:nvPicPr>
        <p:blipFill>
          <a:blip r:embed="rId2"/>
          <a:stretch>
            <a:fillRect/>
          </a:stretch>
        </p:blipFill>
        <p:spPr>
          <a:xfrm>
            <a:off x="499602" y="118499"/>
            <a:ext cx="1737511" cy="762066"/>
          </a:xfrm>
          <a:prstGeom prst="rect">
            <a:avLst/>
          </a:prstGeom>
        </p:spPr>
      </p:pic>
    </p:spTree>
    <p:extLst>
      <p:ext uri="{BB962C8B-B14F-4D97-AF65-F5344CB8AC3E}">
        <p14:creationId xmlns:p14="http://schemas.microsoft.com/office/powerpoint/2010/main" val="992577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C3E10-2339-4EA3-BB14-1823095CC2FD}"/>
              </a:ext>
            </a:extLst>
          </p:cNvPr>
          <p:cNvSpPr>
            <a:spLocks noGrp="1"/>
          </p:cNvSpPr>
          <p:nvPr>
            <p:ph type="ctrTitle"/>
          </p:nvPr>
        </p:nvSpPr>
        <p:spPr>
          <a:xfrm>
            <a:off x="1524000" y="1948840"/>
            <a:ext cx="9144000" cy="2387600"/>
          </a:xfrm>
        </p:spPr>
        <p:txBody>
          <a:bodyPr>
            <a:normAutofit/>
          </a:bodyPr>
          <a:lstStyle/>
          <a:p>
            <a:br>
              <a:rPr lang="hu-HU" dirty="0"/>
            </a:br>
            <a:r>
              <a:rPr lang="hu-HU" dirty="0"/>
              <a:t>Data entity fejlesztés</a:t>
            </a:r>
          </a:p>
        </p:txBody>
      </p:sp>
      <p:sp>
        <p:nvSpPr>
          <p:cNvPr id="3" name="Subtitle 2">
            <a:extLst>
              <a:ext uri="{FF2B5EF4-FFF2-40B4-BE49-F238E27FC236}">
                <a16:creationId xmlns:a16="http://schemas.microsoft.com/office/drawing/2014/main" id="{CE7BEFA5-A950-4804-BF05-5B44E2920B6E}"/>
              </a:ext>
            </a:extLst>
          </p:cNvPr>
          <p:cNvSpPr>
            <a:spLocks noGrp="1"/>
          </p:cNvSpPr>
          <p:nvPr>
            <p:ph type="subTitle" idx="1"/>
          </p:nvPr>
        </p:nvSpPr>
        <p:spPr>
          <a:xfrm>
            <a:off x="1603131" y="4336440"/>
            <a:ext cx="9144000" cy="1655762"/>
          </a:xfrm>
        </p:spPr>
        <p:txBody>
          <a:bodyPr/>
          <a:lstStyle/>
          <a:p>
            <a:endParaRPr lang="en-GB" dirty="0"/>
          </a:p>
        </p:txBody>
      </p:sp>
      <p:pic>
        <p:nvPicPr>
          <p:cNvPr id="4" name="Picture 3">
            <a:extLst>
              <a:ext uri="{FF2B5EF4-FFF2-40B4-BE49-F238E27FC236}">
                <a16:creationId xmlns:a16="http://schemas.microsoft.com/office/drawing/2014/main" id="{1D48857D-442E-4B9A-969F-28474B39C8A5}"/>
              </a:ext>
            </a:extLst>
          </p:cNvPr>
          <p:cNvPicPr>
            <a:picLocks noChangeAspect="1"/>
          </p:cNvPicPr>
          <p:nvPr/>
        </p:nvPicPr>
        <p:blipFill>
          <a:blip r:embed="rId2"/>
          <a:stretch>
            <a:fillRect/>
          </a:stretch>
        </p:blipFill>
        <p:spPr>
          <a:xfrm>
            <a:off x="499602" y="118499"/>
            <a:ext cx="1737511" cy="762066"/>
          </a:xfrm>
          <a:prstGeom prst="rect">
            <a:avLst/>
          </a:prstGeom>
        </p:spPr>
      </p:pic>
    </p:spTree>
    <p:extLst>
      <p:ext uri="{BB962C8B-B14F-4D97-AF65-F5344CB8AC3E}">
        <p14:creationId xmlns:p14="http://schemas.microsoft.com/office/powerpoint/2010/main" val="56347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64F803-710D-4594-A8DD-EE512CFBE812}"/>
              </a:ext>
            </a:extLst>
          </p:cNvPr>
          <p:cNvPicPr>
            <a:picLocks noChangeAspect="1"/>
          </p:cNvPicPr>
          <p:nvPr/>
        </p:nvPicPr>
        <p:blipFill>
          <a:blip r:embed="rId3"/>
          <a:stretch>
            <a:fillRect/>
          </a:stretch>
        </p:blipFill>
        <p:spPr>
          <a:xfrm>
            <a:off x="684212" y="220844"/>
            <a:ext cx="8068057" cy="4573463"/>
          </a:xfrm>
          <a:prstGeom prst="rect">
            <a:avLst/>
          </a:prstGeom>
        </p:spPr>
      </p:pic>
      <p:sp>
        <p:nvSpPr>
          <p:cNvPr id="6" name="Title 5">
            <a:extLst>
              <a:ext uri="{FF2B5EF4-FFF2-40B4-BE49-F238E27FC236}">
                <a16:creationId xmlns:a16="http://schemas.microsoft.com/office/drawing/2014/main" id="{C3E473A3-5FB7-4F2D-A09C-D6FE3CFEFF79}"/>
              </a:ext>
            </a:extLst>
          </p:cNvPr>
          <p:cNvSpPr>
            <a:spLocks noGrp="1"/>
          </p:cNvSpPr>
          <p:nvPr>
            <p:ph type="title"/>
          </p:nvPr>
        </p:nvSpPr>
        <p:spPr/>
        <p:txBody>
          <a:bodyPr/>
          <a:lstStyle/>
          <a:p>
            <a:r>
              <a:rPr lang="hu-HU" dirty="0"/>
              <a:t>Creating Data entities</a:t>
            </a:r>
            <a:endParaRPr lang="en-GB" dirty="0"/>
          </a:p>
        </p:txBody>
      </p:sp>
      <p:pic>
        <p:nvPicPr>
          <p:cNvPr id="3" name="Picture 2">
            <a:extLst>
              <a:ext uri="{FF2B5EF4-FFF2-40B4-BE49-F238E27FC236}">
                <a16:creationId xmlns:a16="http://schemas.microsoft.com/office/drawing/2014/main" id="{3ACD1373-0B1A-47D4-A7F1-996CCDEE4216}"/>
              </a:ext>
            </a:extLst>
          </p:cNvPr>
          <p:cNvPicPr>
            <a:picLocks noChangeAspect="1"/>
          </p:cNvPicPr>
          <p:nvPr/>
        </p:nvPicPr>
        <p:blipFill>
          <a:blip r:embed="rId4"/>
          <a:stretch>
            <a:fillRect/>
          </a:stretch>
        </p:blipFill>
        <p:spPr>
          <a:xfrm>
            <a:off x="5869678" y="862502"/>
            <a:ext cx="4915586" cy="4153480"/>
          </a:xfrm>
          <a:prstGeom prst="rect">
            <a:avLst/>
          </a:prstGeom>
        </p:spPr>
      </p:pic>
      <p:pic>
        <p:nvPicPr>
          <p:cNvPr id="4" name="Picture 3">
            <a:extLst>
              <a:ext uri="{FF2B5EF4-FFF2-40B4-BE49-F238E27FC236}">
                <a16:creationId xmlns:a16="http://schemas.microsoft.com/office/drawing/2014/main" id="{445D289F-A1BA-446C-A5CD-D23D03BD7F2B}"/>
              </a:ext>
            </a:extLst>
          </p:cNvPr>
          <p:cNvPicPr>
            <a:picLocks noChangeAspect="1"/>
          </p:cNvPicPr>
          <p:nvPr/>
        </p:nvPicPr>
        <p:blipFill>
          <a:blip r:embed="rId5"/>
          <a:stretch>
            <a:fillRect/>
          </a:stretch>
        </p:blipFill>
        <p:spPr>
          <a:xfrm>
            <a:off x="6157504" y="4278931"/>
            <a:ext cx="7736892" cy="2702953"/>
          </a:xfrm>
          <a:prstGeom prst="rect">
            <a:avLst/>
          </a:prstGeom>
        </p:spPr>
      </p:pic>
      <p:sp>
        <p:nvSpPr>
          <p:cNvPr id="5" name="Content Placeholder 4">
            <a:extLst>
              <a:ext uri="{FF2B5EF4-FFF2-40B4-BE49-F238E27FC236}">
                <a16:creationId xmlns:a16="http://schemas.microsoft.com/office/drawing/2014/main" id="{3D36809A-0BBC-4819-B17F-8C26C319EF33}"/>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8705025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3E473A3-5FB7-4F2D-A09C-D6FE3CFEFF79}"/>
              </a:ext>
            </a:extLst>
          </p:cNvPr>
          <p:cNvSpPr>
            <a:spLocks noGrp="1"/>
          </p:cNvSpPr>
          <p:nvPr>
            <p:ph type="title"/>
          </p:nvPr>
        </p:nvSpPr>
        <p:spPr/>
        <p:txBody>
          <a:bodyPr/>
          <a:lstStyle/>
          <a:p>
            <a:r>
              <a:rPr lang="hu-HU" dirty="0"/>
              <a:t>Data entity in AOT</a:t>
            </a:r>
            <a:endParaRPr lang="en-GB" dirty="0"/>
          </a:p>
        </p:txBody>
      </p:sp>
      <p:pic>
        <p:nvPicPr>
          <p:cNvPr id="2" name="Content Placeholder 1">
            <a:extLst>
              <a:ext uri="{FF2B5EF4-FFF2-40B4-BE49-F238E27FC236}">
                <a16:creationId xmlns:a16="http://schemas.microsoft.com/office/drawing/2014/main" id="{95BBF294-031E-418B-BAD4-7DDD7656C5AC}"/>
              </a:ext>
            </a:extLst>
          </p:cNvPr>
          <p:cNvPicPr>
            <a:picLocks noGrp="1" noChangeAspect="1"/>
          </p:cNvPicPr>
          <p:nvPr>
            <p:ph idx="1"/>
          </p:nvPr>
        </p:nvPicPr>
        <p:blipFill>
          <a:blip r:embed="rId3"/>
          <a:stretch>
            <a:fillRect/>
          </a:stretch>
        </p:blipFill>
        <p:spPr>
          <a:xfrm>
            <a:off x="684212" y="241182"/>
            <a:ext cx="8359120" cy="4707313"/>
          </a:xfrm>
          <a:prstGeom prst="rect">
            <a:avLst/>
          </a:prstGeom>
        </p:spPr>
      </p:pic>
      <p:pic>
        <p:nvPicPr>
          <p:cNvPr id="3" name="Picture 2">
            <a:extLst>
              <a:ext uri="{FF2B5EF4-FFF2-40B4-BE49-F238E27FC236}">
                <a16:creationId xmlns:a16="http://schemas.microsoft.com/office/drawing/2014/main" id="{A12E095A-0621-4CD1-83AC-9D285F4E0CE0}"/>
              </a:ext>
            </a:extLst>
          </p:cNvPr>
          <p:cNvPicPr>
            <a:picLocks noChangeAspect="1"/>
          </p:cNvPicPr>
          <p:nvPr/>
        </p:nvPicPr>
        <p:blipFill>
          <a:blip r:embed="rId4"/>
          <a:stretch>
            <a:fillRect/>
          </a:stretch>
        </p:blipFill>
        <p:spPr>
          <a:xfrm>
            <a:off x="9043332" y="847064"/>
            <a:ext cx="2991267" cy="3200847"/>
          </a:xfrm>
          <a:prstGeom prst="rect">
            <a:avLst/>
          </a:prstGeom>
        </p:spPr>
      </p:pic>
    </p:spTree>
    <p:extLst>
      <p:ext uri="{BB962C8B-B14F-4D97-AF65-F5344CB8AC3E}">
        <p14:creationId xmlns:p14="http://schemas.microsoft.com/office/powerpoint/2010/main" val="6448098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F6493A6-CA4C-4D9B-8D3E-D20E17D1AA3B}"/>
              </a:ext>
            </a:extLst>
          </p:cNvPr>
          <p:cNvSpPr>
            <a:spLocks noGrp="1"/>
          </p:cNvSpPr>
          <p:nvPr>
            <p:ph type="body" sz="quarter" idx="10"/>
          </p:nvPr>
        </p:nvSpPr>
        <p:spPr>
          <a:xfrm>
            <a:off x="717540" y="1785321"/>
            <a:ext cx="11199760" cy="2520947"/>
          </a:xfrm>
        </p:spPr>
        <p:txBody>
          <a:bodyPr/>
          <a:lstStyle/>
          <a:p>
            <a:r>
              <a:rPr lang="hu-HU" dirty="0"/>
              <a:t>Név: </a:t>
            </a:r>
            <a:r>
              <a:rPr lang="en-GB" dirty="0"/>
              <a:t>&lt;prefix&gt;&lt;</a:t>
            </a:r>
            <a:r>
              <a:rPr lang="en-GB" dirty="0" err="1"/>
              <a:t>ConceptualName</a:t>
            </a:r>
            <a:r>
              <a:rPr lang="en-GB" dirty="0"/>
              <a:t>&gt;Entity</a:t>
            </a:r>
            <a:endParaRPr lang="hu-HU" dirty="0"/>
          </a:p>
          <a:p>
            <a:r>
              <a:rPr lang="hu-HU" dirty="0"/>
              <a:t>Entity&amp;view</a:t>
            </a:r>
          </a:p>
          <a:p>
            <a:r>
              <a:rPr lang="hu-HU" dirty="0"/>
              <a:t>Legegyszerűbb teszt: runnable class, x++ select </a:t>
            </a:r>
            <a:br>
              <a:rPr lang="hu-HU" dirty="0"/>
            </a:br>
            <a:endParaRPr lang="en-GB" dirty="0"/>
          </a:p>
        </p:txBody>
      </p:sp>
      <p:sp>
        <p:nvSpPr>
          <p:cNvPr id="3" name="Title 2">
            <a:extLst>
              <a:ext uri="{FF2B5EF4-FFF2-40B4-BE49-F238E27FC236}">
                <a16:creationId xmlns:a16="http://schemas.microsoft.com/office/drawing/2014/main" id="{4A715640-A960-46CE-82D7-8D77531BA897}"/>
              </a:ext>
            </a:extLst>
          </p:cNvPr>
          <p:cNvSpPr>
            <a:spLocks noGrp="1"/>
          </p:cNvSpPr>
          <p:nvPr>
            <p:ph type="title"/>
          </p:nvPr>
        </p:nvSpPr>
        <p:spPr/>
        <p:txBody>
          <a:bodyPr/>
          <a:lstStyle/>
          <a:p>
            <a:r>
              <a:rPr lang="hu-HU" dirty="0"/>
              <a:t>DEV </a:t>
            </a:r>
            <a:endParaRPr lang="en-GB" dirty="0"/>
          </a:p>
        </p:txBody>
      </p:sp>
    </p:spTree>
    <p:extLst>
      <p:ext uri="{BB962C8B-B14F-4D97-AF65-F5344CB8AC3E}">
        <p14:creationId xmlns:p14="http://schemas.microsoft.com/office/powerpoint/2010/main" val="25345423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C3E10-2339-4EA3-BB14-1823095CC2FD}"/>
              </a:ext>
            </a:extLst>
          </p:cNvPr>
          <p:cNvSpPr>
            <a:spLocks noGrp="1"/>
          </p:cNvSpPr>
          <p:nvPr>
            <p:ph type="ctrTitle"/>
          </p:nvPr>
        </p:nvSpPr>
        <p:spPr>
          <a:xfrm>
            <a:off x="1524000" y="1948840"/>
            <a:ext cx="9144000" cy="2387600"/>
          </a:xfrm>
        </p:spPr>
        <p:txBody>
          <a:bodyPr>
            <a:normAutofit/>
          </a:bodyPr>
          <a:lstStyle/>
          <a:p>
            <a:br>
              <a:rPr lang="hu-HU" dirty="0"/>
            </a:br>
            <a:r>
              <a:rPr lang="hu-HU" dirty="0"/>
              <a:t>Demo</a:t>
            </a:r>
          </a:p>
        </p:txBody>
      </p:sp>
      <p:sp>
        <p:nvSpPr>
          <p:cNvPr id="3" name="Subtitle 2">
            <a:extLst>
              <a:ext uri="{FF2B5EF4-FFF2-40B4-BE49-F238E27FC236}">
                <a16:creationId xmlns:a16="http://schemas.microsoft.com/office/drawing/2014/main" id="{CE7BEFA5-A950-4804-BF05-5B44E2920B6E}"/>
              </a:ext>
            </a:extLst>
          </p:cNvPr>
          <p:cNvSpPr>
            <a:spLocks noGrp="1"/>
          </p:cNvSpPr>
          <p:nvPr>
            <p:ph type="subTitle" idx="1"/>
          </p:nvPr>
        </p:nvSpPr>
        <p:spPr>
          <a:xfrm>
            <a:off x="1603131" y="4336440"/>
            <a:ext cx="9144000" cy="1655762"/>
          </a:xfrm>
        </p:spPr>
        <p:txBody>
          <a:bodyPr/>
          <a:lstStyle/>
          <a:p>
            <a:r>
              <a:rPr lang="hu-HU" dirty="0"/>
              <a:t>Data entity készítés</a:t>
            </a:r>
            <a:endParaRPr lang="en-GB" dirty="0"/>
          </a:p>
        </p:txBody>
      </p:sp>
      <p:pic>
        <p:nvPicPr>
          <p:cNvPr id="4" name="Picture 3">
            <a:extLst>
              <a:ext uri="{FF2B5EF4-FFF2-40B4-BE49-F238E27FC236}">
                <a16:creationId xmlns:a16="http://schemas.microsoft.com/office/drawing/2014/main" id="{1D48857D-442E-4B9A-969F-28474B39C8A5}"/>
              </a:ext>
            </a:extLst>
          </p:cNvPr>
          <p:cNvPicPr>
            <a:picLocks noChangeAspect="1"/>
          </p:cNvPicPr>
          <p:nvPr/>
        </p:nvPicPr>
        <p:blipFill>
          <a:blip r:embed="rId2"/>
          <a:stretch>
            <a:fillRect/>
          </a:stretch>
        </p:blipFill>
        <p:spPr>
          <a:xfrm>
            <a:off x="499602" y="118499"/>
            <a:ext cx="1737511" cy="762066"/>
          </a:xfrm>
          <a:prstGeom prst="rect">
            <a:avLst/>
          </a:prstGeom>
        </p:spPr>
      </p:pic>
    </p:spTree>
    <p:extLst>
      <p:ext uri="{BB962C8B-B14F-4D97-AF65-F5344CB8AC3E}">
        <p14:creationId xmlns:p14="http://schemas.microsoft.com/office/powerpoint/2010/main" val="1284149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97B2FC-C7C7-402F-B2D8-4C15C207AEB0}"/>
              </a:ext>
            </a:extLst>
          </p:cNvPr>
          <p:cNvSpPr>
            <a:spLocks noGrp="1"/>
          </p:cNvSpPr>
          <p:nvPr>
            <p:ph type="title"/>
          </p:nvPr>
        </p:nvSpPr>
        <p:spPr/>
        <p:txBody>
          <a:bodyPr/>
          <a:lstStyle/>
          <a:p>
            <a:r>
              <a:rPr lang="hu-HU" dirty="0"/>
              <a:t>Unmapped mező típusok</a:t>
            </a:r>
            <a:endParaRPr lang="en-GB" dirty="0"/>
          </a:p>
        </p:txBody>
      </p:sp>
      <p:sp>
        <p:nvSpPr>
          <p:cNvPr id="2" name="Rectangle 1">
            <a:extLst>
              <a:ext uri="{FF2B5EF4-FFF2-40B4-BE49-F238E27FC236}">
                <a16:creationId xmlns:a16="http://schemas.microsoft.com/office/drawing/2014/main" id="{B04F580A-FBC1-45C6-A1FF-5BEAD35CCAC1}"/>
              </a:ext>
            </a:extLst>
          </p:cNvPr>
          <p:cNvSpPr/>
          <p:nvPr/>
        </p:nvSpPr>
        <p:spPr>
          <a:xfrm>
            <a:off x="618309" y="1756007"/>
            <a:ext cx="10920548" cy="3416320"/>
          </a:xfrm>
          <a:prstGeom prst="rect">
            <a:avLst/>
          </a:prstGeom>
        </p:spPr>
        <p:txBody>
          <a:bodyPr wrap="square">
            <a:spAutoFit/>
          </a:bodyPr>
          <a:lstStyle/>
          <a:p>
            <a:r>
              <a:rPr lang="hu-HU" dirty="0"/>
              <a:t>Computed</a:t>
            </a:r>
          </a:p>
          <a:p>
            <a:pPr marL="285750" indent="-285750">
              <a:buFontTx/>
              <a:buChar char="-"/>
            </a:pPr>
            <a:r>
              <a:rPr lang="hu-HU" dirty="0"/>
              <a:t>T-SQL – SQL View-ban Computed column</a:t>
            </a:r>
          </a:p>
          <a:p>
            <a:pPr marL="285750" indent="-285750">
              <a:buFontTx/>
              <a:buChar char="-"/>
            </a:pPr>
            <a:r>
              <a:rPr lang="hu-HU" dirty="0"/>
              <a:t>gyorsabb, bonyolultabb</a:t>
            </a:r>
          </a:p>
          <a:p>
            <a:pPr marL="285750" indent="-285750">
              <a:buFontTx/>
              <a:buChar char="-"/>
            </a:pPr>
            <a:r>
              <a:rPr lang="en-GB" dirty="0">
                <a:hlinkClick r:id="rId2"/>
              </a:rPr>
              <a:t>http://daxvisionerp.com/view-computed-column-using-replace/</a:t>
            </a:r>
            <a:endParaRPr lang="hu-HU" dirty="0"/>
          </a:p>
          <a:p>
            <a:pPr marL="285750" indent="-285750">
              <a:buFontTx/>
              <a:buChar char="-"/>
            </a:pPr>
            <a:endParaRPr lang="hu-HU" dirty="0"/>
          </a:p>
          <a:p>
            <a:r>
              <a:rPr lang="hu-HU" dirty="0"/>
              <a:t>Virtual</a:t>
            </a:r>
          </a:p>
          <a:p>
            <a:pPr marL="285750" indent="-285750">
              <a:buFontTx/>
              <a:buChar char="-"/>
            </a:pPr>
            <a:r>
              <a:rPr lang="hu-HU" dirty="0"/>
              <a:t>X++ kód (postLoad metódus) - Olyan mint a táblákon a display metódusok</a:t>
            </a:r>
          </a:p>
          <a:p>
            <a:pPr marL="285750" indent="-285750">
              <a:buFontTx/>
              <a:buChar char="-"/>
            </a:pPr>
            <a:r>
              <a:rPr lang="hu-HU" dirty="0"/>
              <a:t>Soronként hajtódik végre</a:t>
            </a:r>
          </a:p>
          <a:p>
            <a:pPr marL="285750" indent="-285750">
              <a:buFontTx/>
              <a:buChar char="-"/>
            </a:pPr>
            <a:endParaRPr lang="hu-HU" dirty="0"/>
          </a:p>
          <a:p>
            <a:r>
              <a:rPr lang="hu-HU" dirty="0"/>
              <a:t>Perfomancia miatt a computed column előnyösebb!</a:t>
            </a:r>
          </a:p>
          <a:p>
            <a:r>
              <a:rPr lang="en-GB" dirty="0">
                <a:hlinkClick r:id="rId3"/>
              </a:rPr>
              <a:t>https://docs.microsoft.com/en-us/dynamics365/fin-ops-core/dev-itpro/data-entities/data-entity-computed-columns-virtual-fields</a:t>
            </a:r>
            <a:endParaRPr lang="en-GB" dirty="0"/>
          </a:p>
        </p:txBody>
      </p:sp>
    </p:spTree>
    <p:extLst>
      <p:ext uri="{BB962C8B-B14F-4D97-AF65-F5344CB8AC3E}">
        <p14:creationId xmlns:p14="http://schemas.microsoft.com/office/powerpoint/2010/main" val="196125350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6DA85FA-CD30-449C-93C1-5B5EBB0D44BF}"/>
              </a:ext>
            </a:extLst>
          </p:cNvPr>
          <p:cNvPicPr>
            <a:picLocks noChangeAspect="1"/>
          </p:cNvPicPr>
          <p:nvPr/>
        </p:nvPicPr>
        <p:blipFill>
          <a:blip r:embed="rId2"/>
          <a:stretch>
            <a:fillRect/>
          </a:stretch>
        </p:blipFill>
        <p:spPr>
          <a:xfrm>
            <a:off x="273403" y="1320538"/>
            <a:ext cx="3943350" cy="4876800"/>
          </a:xfrm>
          <a:prstGeom prst="rect">
            <a:avLst/>
          </a:prstGeom>
        </p:spPr>
      </p:pic>
      <p:sp>
        <p:nvSpPr>
          <p:cNvPr id="3" name="Title 2">
            <a:extLst>
              <a:ext uri="{FF2B5EF4-FFF2-40B4-BE49-F238E27FC236}">
                <a16:creationId xmlns:a16="http://schemas.microsoft.com/office/drawing/2014/main" id="{7306A595-2FC7-4FE5-AF18-3E8F1874B496}"/>
              </a:ext>
            </a:extLst>
          </p:cNvPr>
          <p:cNvSpPr>
            <a:spLocks noGrp="1"/>
          </p:cNvSpPr>
          <p:nvPr>
            <p:ph type="title"/>
          </p:nvPr>
        </p:nvSpPr>
        <p:spPr>
          <a:xfrm>
            <a:off x="838200" y="365125"/>
            <a:ext cx="10515600" cy="1325563"/>
          </a:xfrm>
        </p:spPr>
        <p:txBody>
          <a:bodyPr/>
          <a:lstStyle/>
          <a:p>
            <a:r>
              <a:rPr lang="hu-HU" dirty="0"/>
              <a:t>Computed</a:t>
            </a:r>
            <a:endParaRPr lang="en-GB" dirty="0"/>
          </a:p>
        </p:txBody>
      </p:sp>
      <p:pic>
        <p:nvPicPr>
          <p:cNvPr id="5" name="Picture 4">
            <a:extLst>
              <a:ext uri="{FF2B5EF4-FFF2-40B4-BE49-F238E27FC236}">
                <a16:creationId xmlns:a16="http://schemas.microsoft.com/office/drawing/2014/main" id="{241F98BB-EE18-4EF5-A61A-0BE218EB396B}"/>
              </a:ext>
            </a:extLst>
          </p:cNvPr>
          <p:cNvPicPr>
            <a:picLocks noChangeAspect="1"/>
          </p:cNvPicPr>
          <p:nvPr/>
        </p:nvPicPr>
        <p:blipFill>
          <a:blip r:embed="rId3"/>
          <a:stretch>
            <a:fillRect/>
          </a:stretch>
        </p:blipFill>
        <p:spPr>
          <a:xfrm>
            <a:off x="4310743" y="5375389"/>
            <a:ext cx="4275543" cy="935725"/>
          </a:xfrm>
          <a:prstGeom prst="rect">
            <a:avLst/>
          </a:prstGeom>
        </p:spPr>
      </p:pic>
      <p:pic>
        <p:nvPicPr>
          <p:cNvPr id="9" name="Picture 8">
            <a:extLst>
              <a:ext uri="{FF2B5EF4-FFF2-40B4-BE49-F238E27FC236}">
                <a16:creationId xmlns:a16="http://schemas.microsoft.com/office/drawing/2014/main" id="{15D42D3B-DAC1-46B9-ADAA-8D8027A005E3}"/>
              </a:ext>
            </a:extLst>
          </p:cNvPr>
          <p:cNvPicPr>
            <a:picLocks noChangeAspect="1"/>
          </p:cNvPicPr>
          <p:nvPr/>
        </p:nvPicPr>
        <p:blipFill>
          <a:blip r:embed="rId4"/>
          <a:stretch>
            <a:fillRect/>
          </a:stretch>
        </p:blipFill>
        <p:spPr>
          <a:xfrm>
            <a:off x="4310743" y="1660051"/>
            <a:ext cx="6343650" cy="3019425"/>
          </a:xfrm>
          <a:prstGeom prst="rect">
            <a:avLst/>
          </a:prstGeom>
        </p:spPr>
      </p:pic>
    </p:spTree>
    <p:extLst>
      <p:ext uri="{BB962C8B-B14F-4D97-AF65-F5344CB8AC3E}">
        <p14:creationId xmlns:p14="http://schemas.microsoft.com/office/powerpoint/2010/main" val="266255500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7F3A7-DD88-4A97-BA6C-5E3997DB6F10}"/>
              </a:ext>
            </a:extLst>
          </p:cNvPr>
          <p:cNvSpPr>
            <a:spLocks noGrp="1"/>
          </p:cNvSpPr>
          <p:nvPr>
            <p:ph type="title"/>
          </p:nvPr>
        </p:nvSpPr>
        <p:spPr/>
        <p:txBody>
          <a:bodyPr/>
          <a:lstStyle/>
          <a:p>
            <a:r>
              <a:rPr lang="hu-HU" dirty="0"/>
              <a:t>Bemutatkozás</a:t>
            </a:r>
            <a:endParaRPr lang="en-GB" dirty="0"/>
          </a:p>
        </p:txBody>
      </p:sp>
      <p:sp>
        <p:nvSpPr>
          <p:cNvPr id="3" name="Content Placeholder 2">
            <a:extLst>
              <a:ext uri="{FF2B5EF4-FFF2-40B4-BE49-F238E27FC236}">
                <a16:creationId xmlns:a16="http://schemas.microsoft.com/office/drawing/2014/main" id="{A15947C4-EC77-4AA5-9D2C-87AAE52112FF}"/>
              </a:ext>
            </a:extLst>
          </p:cNvPr>
          <p:cNvSpPr>
            <a:spLocks noGrp="1"/>
          </p:cNvSpPr>
          <p:nvPr>
            <p:ph idx="1"/>
          </p:nvPr>
        </p:nvSpPr>
        <p:spPr/>
        <p:txBody>
          <a:bodyPr>
            <a:normAutofit/>
          </a:bodyPr>
          <a:lstStyle/>
          <a:p>
            <a:pPr marL="0" indent="0">
              <a:buNone/>
            </a:pPr>
            <a:r>
              <a:rPr lang="hu-HU" sz="3600" dirty="0"/>
              <a:t>Prokopecz Péter</a:t>
            </a:r>
          </a:p>
          <a:p>
            <a:pPr marL="0" indent="0">
              <a:buNone/>
            </a:pPr>
            <a:r>
              <a:rPr lang="hu-HU" dirty="0"/>
              <a:t>AX technical lead @ JJ Food Service Ltd. (Food wholesale)</a:t>
            </a:r>
          </a:p>
          <a:p>
            <a:pPr marL="0" indent="0">
              <a:buNone/>
            </a:pPr>
            <a:r>
              <a:rPr lang="hu-HU" dirty="0"/>
              <a:t>Cégvezető @ DAXVision ERP Consulting Kft. (Your external AX tech. team)</a:t>
            </a:r>
          </a:p>
          <a:p>
            <a:pPr marL="0" indent="0">
              <a:buNone/>
            </a:pPr>
            <a:r>
              <a:rPr lang="hu-HU" dirty="0">
                <a:hlinkClick r:id="rId2"/>
              </a:rPr>
              <a:t>http://www.daxvisionerp.com/</a:t>
            </a:r>
            <a:endParaRPr lang="hu-HU" dirty="0"/>
          </a:p>
          <a:p>
            <a:pPr marL="0" indent="0">
              <a:buNone/>
            </a:pPr>
            <a:r>
              <a:rPr lang="hu-HU" dirty="0">
                <a:hlinkClick r:id="rId3"/>
              </a:rPr>
              <a:t>info@daxvisionerp.com</a:t>
            </a:r>
            <a:endParaRPr lang="hu-HU" dirty="0"/>
          </a:p>
          <a:p>
            <a:pPr marL="0" indent="0">
              <a:buNone/>
            </a:pPr>
            <a:r>
              <a:rPr lang="hu-HU" dirty="0"/>
              <a:t>Tanulmányok: IT mérnök + MBA (angolul)</a:t>
            </a:r>
          </a:p>
          <a:p>
            <a:pPr marL="0" indent="0">
              <a:buNone/>
            </a:pPr>
            <a:r>
              <a:rPr lang="hu-HU" dirty="0"/>
              <a:t>Tapasztalat: 2003 óta AX</a:t>
            </a:r>
          </a:p>
        </p:txBody>
      </p:sp>
    </p:spTree>
    <p:extLst>
      <p:ext uri="{BB962C8B-B14F-4D97-AF65-F5344CB8AC3E}">
        <p14:creationId xmlns:p14="http://schemas.microsoft.com/office/powerpoint/2010/main" val="444284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C3E10-2339-4EA3-BB14-1823095CC2FD}"/>
              </a:ext>
            </a:extLst>
          </p:cNvPr>
          <p:cNvSpPr>
            <a:spLocks noGrp="1"/>
          </p:cNvSpPr>
          <p:nvPr>
            <p:ph type="ctrTitle"/>
          </p:nvPr>
        </p:nvSpPr>
        <p:spPr>
          <a:xfrm>
            <a:off x="1524000" y="1948840"/>
            <a:ext cx="9144000" cy="2387600"/>
          </a:xfrm>
        </p:spPr>
        <p:txBody>
          <a:bodyPr>
            <a:normAutofit/>
          </a:bodyPr>
          <a:lstStyle/>
          <a:p>
            <a:br>
              <a:rPr lang="hu-HU" dirty="0"/>
            </a:br>
            <a:r>
              <a:rPr lang="hu-HU" dirty="0"/>
              <a:t>Demo</a:t>
            </a:r>
          </a:p>
        </p:txBody>
      </p:sp>
      <p:sp>
        <p:nvSpPr>
          <p:cNvPr id="3" name="Subtitle 2">
            <a:extLst>
              <a:ext uri="{FF2B5EF4-FFF2-40B4-BE49-F238E27FC236}">
                <a16:creationId xmlns:a16="http://schemas.microsoft.com/office/drawing/2014/main" id="{CE7BEFA5-A950-4804-BF05-5B44E2920B6E}"/>
              </a:ext>
            </a:extLst>
          </p:cNvPr>
          <p:cNvSpPr>
            <a:spLocks noGrp="1"/>
          </p:cNvSpPr>
          <p:nvPr>
            <p:ph type="subTitle" idx="1"/>
          </p:nvPr>
        </p:nvSpPr>
        <p:spPr>
          <a:xfrm>
            <a:off x="1603131" y="4336440"/>
            <a:ext cx="9144000" cy="1655762"/>
          </a:xfrm>
        </p:spPr>
        <p:txBody>
          <a:bodyPr/>
          <a:lstStyle/>
          <a:p>
            <a:r>
              <a:rPr lang="hu-HU" dirty="0"/>
              <a:t>Computed column</a:t>
            </a:r>
            <a:endParaRPr lang="en-GB" dirty="0"/>
          </a:p>
        </p:txBody>
      </p:sp>
      <p:pic>
        <p:nvPicPr>
          <p:cNvPr id="4" name="Picture 3">
            <a:extLst>
              <a:ext uri="{FF2B5EF4-FFF2-40B4-BE49-F238E27FC236}">
                <a16:creationId xmlns:a16="http://schemas.microsoft.com/office/drawing/2014/main" id="{1D48857D-442E-4B9A-969F-28474B39C8A5}"/>
              </a:ext>
            </a:extLst>
          </p:cNvPr>
          <p:cNvPicPr>
            <a:picLocks noChangeAspect="1"/>
          </p:cNvPicPr>
          <p:nvPr/>
        </p:nvPicPr>
        <p:blipFill>
          <a:blip r:embed="rId2"/>
          <a:stretch>
            <a:fillRect/>
          </a:stretch>
        </p:blipFill>
        <p:spPr>
          <a:xfrm>
            <a:off x="499602" y="118499"/>
            <a:ext cx="1737511" cy="762066"/>
          </a:xfrm>
          <a:prstGeom prst="rect">
            <a:avLst/>
          </a:prstGeom>
        </p:spPr>
      </p:pic>
    </p:spTree>
    <p:extLst>
      <p:ext uri="{BB962C8B-B14F-4D97-AF65-F5344CB8AC3E}">
        <p14:creationId xmlns:p14="http://schemas.microsoft.com/office/powerpoint/2010/main" val="3824522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72EF6080-248C-412A-9B61-4468A3010C50}"/>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sz="3600"/>
              <a:t>Virtual field</a:t>
            </a:r>
          </a:p>
        </p:txBody>
      </p:sp>
      <p:sp>
        <p:nvSpPr>
          <p:cNvPr id="2" name="Text Placeholder 1">
            <a:extLst>
              <a:ext uri="{FF2B5EF4-FFF2-40B4-BE49-F238E27FC236}">
                <a16:creationId xmlns:a16="http://schemas.microsoft.com/office/drawing/2014/main" id="{6E25607C-80B2-40F5-B6B8-05EC8A800C21}"/>
              </a:ext>
            </a:extLst>
          </p:cNvPr>
          <p:cNvSpPr>
            <a:spLocks noGrp="1"/>
          </p:cNvSpPr>
          <p:nvPr>
            <p:ph type="body" sz="quarter" idx="10"/>
          </p:nvPr>
        </p:nvSpPr>
        <p:spPr>
          <a:xfrm>
            <a:off x="643469" y="1782981"/>
            <a:ext cx="11221182" cy="4393982"/>
          </a:xfrm>
        </p:spPr>
        <p:txBody>
          <a:bodyPr vert="horz" lIns="91440" tIns="45720" rIns="91440" bIns="45720" rtlCol="0">
            <a:normAutofit/>
          </a:bodyPr>
          <a:lstStyle/>
          <a:p>
            <a:pPr marL="0" indent="0">
              <a:buNone/>
            </a:pPr>
            <a:endParaRPr lang="hu-HU" sz="2000" dirty="0"/>
          </a:p>
          <a:p>
            <a:pPr marL="0"/>
            <a:endParaRPr lang="hu-HU" sz="2000" dirty="0"/>
          </a:p>
          <a:p>
            <a:pPr marL="0" indent="0">
              <a:buNone/>
            </a:pPr>
            <a:endParaRPr lang="hu-HU" sz="2000" dirty="0"/>
          </a:p>
        </p:txBody>
      </p:sp>
      <p:grpSp>
        <p:nvGrpSpPr>
          <p:cNvPr id="12" name="Group 11">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 name="Rectangle 12">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a:extLst>
              <a:ext uri="{FF2B5EF4-FFF2-40B4-BE49-F238E27FC236}">
                <a16:creationId xmlns:a16="http://schemas.microsoft.com/office/drawing/2014/main" id="{E94F83C3-B732-4241-8C58-90B5AA324CBA}"/>
              </a:ext>
            </a:extLst>
          </p:cNvPr>
          <p:cNvPicPr>
            <a:picLocks noChangeAspect="1"/>
          </p:cNvPicPr>
          <p:nvPr/>
        </p:nvPicPr>
        <p:blipFill>
          <a:blip r:embed="rId2"/>
          <a:stretch>
            <a:fillRect/>
          </a:stretch>
        </p:blipFill>
        <p:spPr>
          <a:xfrm>
            <a:off x="670705" y="3973761"/>
            <a:ext cx="7540496" cy="2884239"/>
          </a:xfrm>
          <a:prstGeom prst="rect">
            <a:avLst/>
          </a:prstGeom>
        </p:spPr>
      </p:pic>
      <p:grpSp>
        <p:nvGrpSpPr>
          <p:cNvPr id="16" name="Group 1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9480DDE4-4E4F-47F7-A47A-CF0EBFE770EB}"/>
              </a:ext>
            </a:extLst>
          </p:cNvPr>
          <p:cNvPicPr>
            <a:picLocks noChangeAspect="1"/>
          </p:cNvPicPr>
          <p:nvPr/>
        </p:nvPicPr>
        <p:blipFill>
          <a:blip r:embed="rId3"/>
          <a:stretch>
            <a:fillRect/>
          </a:stretch>
        </p:blipFill>
        <p:spPr>
          <a:xfrm>
            <a:off x="670705" y="1172129"/>
            <a:ext cx="8199918" cy="1311986"/>
          </a:xfrm>
          <a:prstGeom prst="rect">
            <a:avLst/>
          </a:prstGeom>
        </p:spPr>
      </p:pic>
      <p:pic>
        <p:nvPicPr>
          <p:cNvPr id="6" name="Picture 5">
            <a:extLst>
              <a:ext uri="{FF2B5EF4-FFF2-40B4-BE49-F238E27FC236}">
                <a16:creationId xmlns:a16="http://schemas.microsoft.com/office/drawing/2014/main" id="{ADF91ABC-1627-489A-B66E-C380F438F4ED}"/>
              </a:ext>
            </a:extLst>
          </p:cNvPr>
          <p:cNvPicPr>
            <a:picLocks noChangeAspect="1"/>
          </p:cNvPicPr>
          <p:nvPr/>
        </p:nvPicPr>
        <p:blipFill>
          <a:blip r:embed="rId4"/>
          <a:stretch>
            <a:fillRect/>
          </a:stretch>
        </p:blipFill>
        <p:spPr>
          <a:xfrm>
            <a:off x="8756372" y="1465852"/>
            <a:ext cx="4162425" cy="4533900"/>
          </a:xfrm>
          <a:prstGeom prst="rect">
            <a:avLst/>
          </a:prstGeom>
        </p:spPr>
      </p:pic>
      <p:pic>
        <p:nvPicPr>
          <p:cNvPr id="7" name="Picture 6">
            <a:extLst>
              <a:ext uri="{FF2B5EF4-FFF2-40B4-BE49-F238E27FC236}">
                <a16:creationId xmlns:a16="http://schemas.microsoft.com/office/drawing/2014/main" id="{A49D7C8F-D79E-4DDE-83DA-A04830115841}"/>
              </a:ext>
            </a:extLst>
          </p:cNvPr>
          <p:cNvPicPr>
            <a:picLocks noChangeAspect="1"/>
          </p:cNvPicPr>
          <p:nvPr/>
        </p:nvPicPr>
        <p:blipFill>
          <a:blip r:embed="rId5"/>
          <a:stretch>
            <a:fillRect/>
          </a:stretch>
        </p:blipFill>
        <p:spPr>
          <a:xfrm>
            <a:off x="670705" y="2472339"/>
            <a:ext cx="5838825" cy="1485900"/>
          </a:xfrm>
          <a:prstGeom prst="rect">
            <a:avLst/>
          </a:prstGeom>
        </p:spPr>
      </p:pic>
    </p:spTree>
    <p:extLst>
      <p:ext uri="{BB962C8B-B14F-4D97-AF65-F5344CB8AC3E}">
        <p14:creationId xmlns:p14="http://schemas.microsoft.com/office/powerpoint/2010/main" val="14119780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8BE67-B12C-4868-A89F-E16ADED125A5}"/>
              </a:ext>
            </a:extLst>
          </p:cNvPr>
          <p:cNvSpPr>
            <a:spLocks noGrp="1"/>
          </p:cNvSpPr>
          <p:nvPr>
            <p:ph type="title"/>
          </p:nvPr>
        </p:nvSpPr>
        <p:spPr>
          <a:xfrm>
            <a:off x="648929" y="629266"/>
            <a:ext cx="3651467" cy="1676603"/>
          </a:xfrm>
        </p:spPr>
        <p:txBody>
          <a:bodyPr vert="horz" lIns="91440" tIns="45720" rIns="91440" bIns="45720" rtlCol="0" anchor="ctr">
            <a:normAutofit/>
          </a:bodyPr>
          <a:lstStyle/>
          <a:p>
            <a:r>
              <a:rPr lang="en-US"/>
              <a:t>Method sequence</a:t>
            </a:r>
          </a:p>
        </p:txBody>
      </p:sp>
      <p:sp>
        <p:nvSpPr>
          <p:cNvPr id="2" name="Text Placeholder 1">
            <a:extLst>
              <a:ext uri="{FF2B5EF4-FFF2-40B4-BE49-F238E27FC236}">
                <a16:creationId xmlns:a16="http://schemas.microsoft.com/office/drawing/2014/main" id="{E4544D25-5ABC-4856-B369-0EF4C16A84BD}"/>
              </a:ext>
            </a:extLst>
          </p:cNvPr>
          <p:cNvSpPr>
            <a:spLocks noGrp="1"/>
          </p:cNvSpPr>
          <p:nvPr>
            <p:ph type="body" sz="quarter" idx="10"/>
          </p:nvPr>
        </p:nvSpPr>
        <p:spPr>
          <a:xfrm>
            <a:off x="648931" y="2438400"/>
            <a:ext cx="3651466" cy="3785419"/>
          </a:xfrm>
        </p:spPr>
        <p:txBody>
          <a:bodyPr vert="horz" lIns="91440" tIns="45720" rIns="91440" bIns="45720" rtlCol="0">
            <a:normAutofit/>
          </a:bodyPr>
          <a:lstStyle/>
          <a:p>
            <a:endParaRPr lang="en-US" sz="1800"/>
          </a:p>
        </p:txBody>
      </p:sp>
      <p:pic>
        <p:nvPicPr>
          <p:cNvPr id="5" name="Picture 4">
            <a:extLst>
              <a:ext uri="{FF2B5EF4-FFF2-40B4-BE49-F238E27FC236}">
                <a16:creationId xmlns:a16="http://schemas.microsoft.com/office/drawing/2014/main" id="{F2DE3197-65A8-4B8D-84F5-280FD344659D}"/>
              </a:ext>
            </a:extLst>
          </p:cNvPr>
          <p:cNvPicPr>
            <a:picLocks noChangeAspect="1"/>
          </p:cNvPicPr>
          <p:nvPr/>
        </p:nvPicPr>
        <p:blipFill rotWithShape="1">
          <a:blip r:embed="rId2"/>
          <a:srcRect r="1428" b="-2"/>
          <a:stretch/>
        </p:blipFill>
        <p:spPr>
          <a:xfrm>
            <a:off x="4639056" y="10"/>
            <a:ext cx="7552944" cy="6857990"/>
          </a:xfrm>
          <a:prstGeom prst="rect">
            <a:avLst/>
          </a:prstGeom>
          <a:effectLst/>
        </p:spPr>
      </p:pic>
    </p:spTree>
    <p:extLst>
      <p:ext uri="{BB962C8B-B14F-4D97-AF65-F5344CB8AC3E}">
        <p14:creationId xmlns:p14="http://schemas.microsoft.com/office/powerpoint/2010/main" val="285796463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C3E10-2339-4EA3-BB14-1823095CC2FD}"/>
              </a:ext>
            </a:extLst>
          </p:cNvPr>
          <p:cNvSpPr>
            <a:spLocks noGrp="1"/>
          </p:cNvSpPr>
          <p:nvPr>
            <p:ph type="ctrTitle"/>
          </p:nvPr>
        </p:nvSpPr>
        <p:spPr>
          <a:xfrm>
            <a:off x="1524000" y="1948840"/>
            <a:ext cx="9144000" cy="2387600"/>
          </a:xfrm>
        </p:spPr>
        <p:txBody>
          <a:bodyPr>
            <a:normAutofit/>
          </a:bodyPr>
          <a:lstStyle/>
          <a:p>
            <a:r>
              <a:rPr lang="hu-HU" dirty="0"/>
              <a:t>OData</a:t>
            </a:r>
          </a:p>
        </p:txBody>
      </p:sp>
      <p:sp>
        <p:nvSpPr>
          <p:cNvPr id="3" name="Subtitle 2">
            <a:extLst>
              <a:ext uri="{FF2B5EF4-FFF2-40B4-BE49-F238E27FC236}">
                <a16:creationId xmlns:a16="http://schemas.microsoft.com/office/drawing/2014/main" id="{CE7BEFA5-A950-4804-BF05-5B44E2920B6E}"/>
              </a:ext>
            </a:extLst>
          </p:cNvPr>
          <p:cNvSpPr>
            <a:spLocks noGrp="1"/>
          </p:cNvSpPr>
          <p:nvPr>
            <p:ph type="subTitle" idx="1"/>
          </p:nvPr>
        </p:nvSpPr>
        <p:spPr>
          <a:xfrm>
            <a:off x="1603131" y="4336440"/>
            <a:ext cx="9144000" cy="1655762"/>
          </a:xfrm>
        </p:spPr>
        <p:txBody>
          <a:bodyPr/>
          <a:lstStyle/>
          <a:p>
            <a:endParaRPr lang="en-GB" dirty="0"/>
          </a:p>
        </p:txBody>
      </p:sp>
      <p:pic>
        <p:nvPicPr>
          <p:cNvPr id="4" name="Picture 3">
            <a:extLst>
              <a:ext uri="{FF2B5EF4-FFF2-40B4-BE49-F238E27FC236}">
                <a16:creationId xmlns:a16="http://schemas.microsoft.com/office/drawing/2014/main" id="{1D48857D-442E-4B9A-969F-28474B39C8A5}"/>
              </a:ext>
            </a:extLst>
          </p:cNvPr>
          <p:cNvPicPr>
            <a:picLocks noChangeAspect="1"/>
          </p:cNvPicPr>
          <p:nvPr/>
        </p:nvPicPr>
        <p:blipFill>
          <a:blip r:embed="rId2"/>
          <a:stretch>
            <a:fillRect/>
          </a:stretch>
        </p:blipFill>
        <p:spPr>
          <a:xfrm>
            <a:off x="499602" y="118499"/>
            <a:ext cx="1737511" cy="762066"/>
          </a:xfrm>
          <a:prstGeom prst="rect">
            <a:avLst/>
          </a:prstGeom>
        </p:spPr>
      </p:pic>
    </p:spTree>
    <p:extLst>
      <p:ext uri="{BB962C8B-B14F-4D97-AF65-F5344CB8AC3E}">
        <p14:creationId xmlns:p14="http://schemas.microsoft.com/office/powerpoint/2010/main" val="1337823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3E4C3-BFCB-414F-9C25-36646A4DEAF4}"/>
              </a:ext>
            </a:extLst>
          </p:cNvPr>
          <p:cNvSpPr>
            <a:spLocks noGrp="1"/>
          </p:cNvSpPr>
          <p:nvPr>
            <p:ph type="title"/>
          </p:nvPr>
        </p:nvSpPr>
        <p:spPr/>
        <p:txBody>
          <a:bodyPr/>
          <a:lstStyle/>
          <a:p>
            <a:r>
              <a:rPr lang="hu-HU" dirty="0"/>
              <a:t>Services and integration</a:t>
            </a:r>
            <a:endParaRPr lang="en-GB" dirty="0"/>
          </a:p>
        </p:txBody>
      </p:sp>
      <p:pic>
        <p:nvPicPr>
          <p:cNvPr id="19458" name="Picture 2" descr="Machine generated alternative text:&#10;Service and Integrations Overview &#10;SOAP &#10;(HTTPS/XML) &#10;X ++ Class &#10;REST &#10;(HTTP/JSON) &#10;Odata &#10;(HTTPS/JSON/XML) &#10;File Upload &#10;Application Server (AOS) &#10;Data Import/Export Framework (DIXF) &#10;Data &#10;Transform &#10;Validation &#10;Mapping &#10;Staging &#10;Asynchronous high volume &#10;interface &#10;Date Entity (simplified projection of schema) &#10;X++ Class &#10;Relational &#10;Table(s) &#10;Query &#10;Azure SQL Database &#10;Aggregate &#10;Query &#10;SSAS &#10;Cuin ">
            <a:extLst>
              <a:ext uri="{FF2B5EF4-FFF2-40B4-BE49-F238E27FC236}">
                <a16:creationId xmlns:a16="http://schemas.microsoft.com/office/drawing/2014/main" id="{C27B3EA5-AAE4-40A0-929D-3F1393A736F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84211" y="400574"/>
            <a:ext cx="8283619" cy="4470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44789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7BD78-4D1A-4602-8F2B-A6EE64AF13FA}"/>
              </a:ext>
            </a:extLst>
          </p:cNvPr>
          <p:cNvSpPr>
            <a:spLocks noGrp="1"/>
          </p:cNvSpPr>
          <p:nvPr>
            <p:ph type="title"/>
          </p:nvPr>
        </p:nvSpPr>
        <p:spPr>
          <a:xfrm>
            <a:off x="838200" y="365125"/>
            <a:ext cx="10515600" cy="1325563"/>
          </a:xfrm>
        </p:spPr>
        <p:txBody>
          <a:bodyPr/>
          <a:lstStyle/>
          <a:p>
            <a:r>
              <a:rPr lang="hu-HU" dirty="0"/>
              <a:t>ODATA</a:t>
            </a:r>
            <a:endParaRPr lang="en-GB" dirty="0"/>
          </a:p>
        </p:txBody>
      </p:sp>
      <p:pic>
        <p:nvPicPr>
          <p:cNvPr id="20482" name="Picture 2" descr="Machine generated alternative text:&#10;Open Data Protocol (Odata) V4 &#10;Provides a simple &#10;and uniform way &#10;to share data in a &#10;discoverable &#10;fashion. &#10;• Uniform URL &#10;conventions &#10;Enables broad &#10;integration across &#10;products. &#10;Supports &#10;consumption in &#10;PowerBI.com as a &#10;refreshable data &#10;source ">
            <a:extLst>
              <a:ext uri="{FF2B5EF4-FFF2-40B4-BE49-F238E27FC236}">
                <a16:creationId xmlns:a16="http://schemas.microsoft.com/office/drawing/2014/main" id="{8F2CCB2E-19EB-4D62-A0C8-361ADDCAB4F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333145" y="1367909"/>
            <a:ext cx="6710086" cy="36147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99A9DE3-253D-4E09-963D-6F07A38EEE37}"/>
              </a:ext>
            </a:extLst>
          </p:cNvPr>
          <p:cNvSpPr/>
          <p:nvPr/>
        </p:nvSpPr>
        <p:spPr>
          <a:xfrm>
            <a:off x="602773" y="1506022"/>
            <a:ext cx="7478276" cy="369332"/>
          </a:xfrm>
          <a:prstGeom prst="rect">
            <a:avLst/>
          </a:prstGeom>
        </p:spPr>
        <p:txBody>
          <a:bodyPr wrap="square">
            <a:spAutoFit/>
          </a:bodyPr>
          <a:lstStyle/>
          <a:p>
            <a:r>
              <a:rPr lang="hu-HU" dirty="0"/>
              <a:t>Nem adatmigrációra való</a:t>
            </a:r>
            <a:endParaRPr lang="en-GB" dirty="0"/>
          </a:p>
        </p:txBody>
      </p:sp>
    </p:spTree>
    <p:extLst>
      <p:ext uri="{BB962C8B-B14F-4D97-AF65-F5344CB8AC3E}">
        <p14:creationId xmlns:p14="http://schemas.microsoft.com/office/powerpoint/2010/main" val="27855832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E115F6-F3BE-4F1C-9FBD-543B028BDBF9}"/>
              </a:ext>
            </a:extLst>
          </p:cNvPr>
          <p:cNvSpPr>
            <a:spLocks noGrp="1"/>
          </p:cNvSpPr>
          <p:nvPr>
            <p:ph type="title"/>
          </p:nvPr>
        </p:nvSpPr>
        <p:spPr>
          <a:xfrm>
            <a:off x="1005299" y="1391679"/>
            <a:ext cx="2613872" cy="4794567"/>
          </a:xfrm>
        </p:spPr>
        <p:txBody>
          <a:bodyPr vert="horz" lIns="91440" tIns="45720" rIns="91440" bIns="45720" rtlCol="0" anchor="ctr">
            <a:normAutofit/>
          </a:bodyPr>
          <a:lstStyle/>
          <a:p>
            <a:br>
              <a:rPr lang="hu-HU" sz="3600" dirty="0"/>
            </a:br>
            <a:r>
              <a:rPr lang="hu-HU" sz="3600" dirty="0"/>
              <a:t>- $filter</a:t>
            </a:r>
            <a:br>
              <a:rPr lang="hu-HU" sz="3600" dirty="0"/>
            </a:br>
            <a:r>
              <a:rPr lang="hu-HU" sz="3600" dirty="0"/>
              <a:t>- $count</a:t>
            </a:r>
            <a:br>
              <a:rPr lang="hu-HU" sz="3600" dirty="0"/>
            </a:br>
            <a:r>
              <a:rPr lang="hu-HU" sz="3600" dirty="0"/>
              <a:t>- $orderby</a:t>
            </a:r>
            <a:br>
              <a:rPr lang="hu-HU" sz="3600" dirty="0"/>
            </a:br>
            <a:r>
              <a:rPr lang="hu-HU" sz="3600" dirty="0"/>
              <a:t>- $skip</a:t>
            </a:r>
            <a:br>
              <a:rPr lang="hu-HU" sz="3600" dirty="0"/>
            </a:br>
            <a:r>
              <a:rPr lang="hu-HU" sz="3600" dirty="0"/>
              <a:t>- $top</a:t>
            </a:r>
            <a:br>
              <a:rPr lang="hu-HU" sz="3600" dirty="0"/>
            </a:br>
            <a:r>
              <a:rPr lang="hu-HU" sz="3600" dirty="0"/>
              <a:t>- $expand</a:t>
            </a:r>
            <a:br>
              <a:rPr lang="hu-HU" sz="3600" dirty="0"/>
            </a:br>
            <a:r>
              <a:rPr lang="hu-HU" sz="3600" dirty="0"/>
              <a:t>- $select</a:t>
            </a:r>
            <a:endParaRPr lang="en-US" sz="3600" dirty="0"/>
          </a:p>
        </p:txBody>
      </p:sp>
      <p:sp>
        <p:nvSpPr>
          <p:cNvPr id="5" name="Title 1">
            <a:extLst>
              <a:ext uri="{FF2B5EF4-FFF2-40B4-BE49-F238E27FC236}">
                <a16:creationId xmlns:a16="http://schemas.microsoft.com/office/drawing/2014/main" id="{4A738525-A4A0-411B-84A7-5DA6C3B6C2D1}"/>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hu-HU" dirty="0"/>
              <a:t>ODATA – v4.0 lekérdezési opciók</a:t>
            </a:r>
            <a:endParaRPr lang="en-GB" dirty="0"/>
          </a:p>
        </p:txBody>
      </p:sp>
    </p:spTree>
    <p:extLst>
      <p:ext uri="{BB962C8B-B14F-4D97-AF65-F5344CB8AC3E}">
        <p14:creationId xmlns:p14="http://schemas.microsoft.com/office/powerpoint/2010/main" val="93628734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F819CF-323D-4712-948C-F75A793AD0E5}"/>
              </a:ext>
            </a:extLst>
          </p:cNvPr>
          <p:cNvSpPr>
            <a:spLocks noGrp="1"/>
          </p:cNvSpPr>
          <p:nvPr>
            <p:ph type="body" sz="quarter" idx="10"/>
          </p:nvPr>
        </p:nvSpPr>
        <p:spPr/>
        <p:txBody>
          <a:bodyPr/>
          <a:lstStyle/>
          <a:p>
            <a:endParaRPr lang="en-GB" dirty="0"/>
          </a:p>
        </p:txBody>
      </p:sp>
      <p:sp>
        <p:nvSpPr>
          <p:cNvPr id="3" name="Title 2">
            <a:extLst>
              <a:ext uri="{FF2B5EF4-FFF2-40B4-BE49-F238E27FC236}">
                <a16:creationId xmlns:a16="http://schemas.microsoft.com/office/drawing/2014/main" id="{11272DEF-DA1A-454B-9990-B46BCA9A3EB4}"/>
              </a:ext>
            </a:extLst>
          </p:cNvPr>
          <p:cNvSpPr>
            <a:spLocks noGrp="1"/>
          </p:cNvSpPr>
          <p:nvPr>
            <p:ph type="title"/>
          </p:nvPr>
        </p:nvSpPr>
        <p:spPr/>
        <p:txBody>
          <a:bodyPr/>
          <a:lstStyle/>
          <a:p>
            <a:r>
              <a:rPr lang="hu-HU" dirty="0"/>
              <a:t>Odata query</a:t>
            </a:r>
            <a:endParaRPr lang="en-GB" dirty="0"/>
          </a:p>
        </p:txBody>
      </p:sp>
      <p:graphicFrame>
        <p:nvGraphicFramePr>
          <p:cNvPr id="4" name="Table 3">
            <a:extLst>
              <a:ext uri="{FF2B5EF4-FFF2-40B4-BE49-F238E27FC236}">
                <a16:creationId xmlns:a16="http://schemas.microsoft.com/office/drawing/2014/main" id="{B5CA6297-39E3-4636-9ED0-05185C07007E}"/>
              </a:ext>
            </a:extLst>
          </p:cNvPr>
          <p:cNvGraphicFramePr>
            <a:graphicFrameLocks noGrp="1"/>
          </p:cNvGraphicFramePr>
          <p:nvPr/>
        </p:nvGraphicFramePr>
        <p:xfrm>
          <a:off x="496120" y="1690688"/>
          <a:ext cx="11199760" cy="4998657"/>
        </p:xfrm>
        <a:graphic>
          <a:graphicData uri="http://schemas.openxmlformats.org/drawingml/2006/table">
            <a:tbl>
              <a:tblPr/>
              <a:tblGrid>
                <a:gridCol w="5599880">
                  <a:extLst>
                    <a:ext uri="{9D8B030D-6E8A-4147-A177-3AD203B41FA5}">
                      <a16:colId xmlns:a16="http://schemas.microsoft.com/office/drawing/2014/main" val="2738857672"/>
                    </a:ext>
                  </a:extLst>
                </a:gridCol>
                <a:gridCol w="5599880">
                  <a:extLst>
                    <a:ext uri="{9D8B030D-6E8A-4147-A177-3AD203B41FA5}">
                      <a16:colId xmlns:a16="http://schemas.microsoft.com/office/drawing/2014/main" val="1020611459"/>
                    </a:ext>
                  </a:extLst>
                </a:gridCol>
              </a:tblGrid>
              <a:tr h="571276">
                <a:tc>
                  <a:txBody>
                    <a:bodyPr/>
                    <a:lstStyle/>
                    <a:p>
                      <a:pPr algn="l" fontAlgn="b"/>
                      <a:r>
                        <a:rPr lang="en-GB" dirty="0">
                          <a:effectLst/>
                        </a:rPr>
                        <a:t>URL</a:t>
                      </a:r>
                    </a:p>
                  </a:txBody>
                  <a:tcPr anchor="b">
                    <a:lnL w="12700" cap="flat" cmpd="sng" algn="ctr">
                      <a:solidFill>
                        <a:srgbClr val="E0DD79"/>
                      </a:solidFill>
                      <a:prstDash val="solid"/>
                      <a:round/>
                      <a:headEnd type="none" w="med" len="med"/>
                      <a:tailEnd type="none" w="med" len="med"/>
                    </a:lnL>
                    <a:lnR w="12700" cap="flat" cmpd="sng" algn="ctr">
                      <a:solidFill>
                        <a:srgbClr val="D0BF29"/>
                      </a:solidFill>
                      <a:prstDash val="solid"/>
                      <a:round/>
                      <a:headEnd type="none" w="med" len="med"/>
                      <a:tailEnd type="none" w="med" len="med"/>
                    </a:lnR>
                    <a:lnT>
                      <a:noFill/>
                    </a:lnT>
                    <a:lnB w="9525" cap="flat" cmpd="sng" algn="ctr">
                      <a:solidFill>
                        <a:schemeClr val="bg1"/>
                      </a:solidFill>
                      <a:prstDash val="solid"/>
                      <a:round/>
                      <a:headEnd type="none" w="med" len="med"/>
                      <a:tailEnd type="none" w="med" len="med"/>
                    </a:lnB>
                    <a:solidFill>
                      <a:srgbClr val="FFFFFF"/>
                    </a:solidFill>
                  </a:tcPr>
                </a:tc>
                <a:tc>
                  <a:txBody>
                    <a:bodyPr/>
                    <a:lstStyle/>
                    <a:p>
                      <a:pPr algn="l" fontAlgn="b"/>
                      <a:r>
                        <a:rPr lang="en-GB">
                          <a:effectLst/>
                        </a:rPr>
                        <a:t>Description</a:t>
                      </a:r>
                    </a:p>
                  </a:txBody>
                  <a:tcPr anchor="b">
                    <a:lnL w="12700" cap="flat" cmpd="sng" algn="ctr">
                      <a:solidFill>
                        <a:srgbClr val="D0BF29"/>
                      </a:solidFill>
                      <a:prstDash val="solid"/>
                      <a:round/>
                      <a:headEnd type="none" w="med" len="med"/>
                      <a:tailEnd type="none" w="med" len="med"/>
                    </a:lnL>
                    <a:lnR w="12700" cap="flat" cmpd="sng" algn="ctr">
                      <a:solidFill>
                        <a:srgbClr val="D0BF29"/>
                      </a:solidFill>
                      <a:prstDash val="solid"/>
                      <a:round/>
                      <a:headEnd type="none" w="med" len="med"/>
                      <a:tailEnd type="none" w="med" len="med"/>
                    </a:lnR>
                    <a:lnT>
                      <a:noFill/>
                    </a:lnT>
                    <a:lnB w="9525"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3387532931"/>
                  </a:ext>
                </a:extLst>
              </a:tr>
              <a:tr h="999731">
                <a:tc>
                  <a:txBody>
                    <a:bodyPr/>
                    <a:lstStyle/>
                    <a:p>
                      <a:pPr algn="l" fontAlgn="t"/>
                      <a:r>
                        <a:rPr lang="en-GB" dirty="0">
                          <a:effectLst/>
                        </a:rPr>
                        <a:t>[Your organization's root URL]/data/Customers</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fontAlgn="t"/>
                      <a:r>
                        <a:rPr lang="en-GB">
                          <a:effectLst/>
                        </a:rPr>
                        <a:t>List all the customers.</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2845167478"/>
                  </a:ext>
                </a:extLst>
              </a:tr>
              <a:tr h="999731">
                <a:tc>
                  <a:txBody>
                    <a:bodyPr/>
                    <a:lstStyle/>
                    <a:p>
                      <a:pPr algn="l" fontAlgn="t"/>
                      <a:r>
                        <a:rPr lang="en-GB">
                          <a:effectLst/>
                        </a:rPr>
                        <a:t>[Your organization's root URL]/data/Customers?$top=3</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fontAlgn="t"/>
                      <a:r>
                        <a:rPr lang="en-GB">
                          <a:effectLst/>
                        </a:rPr>
                        <a:t>List the first three records.</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1919505569"/>
                  </a:ext>
                </a:extLst>
              </a:tr>
              <a:tr h="1428188">
                <a:tc>
                  <a:txBody>
                    <a:bodyPr/>
                    <a:lstStyle/>
                    <a:p>
                      <a:pPr algn="l" fontAlgn="t"/>
                      <a:r>
                        <a:rPr lang="en-GB" dirty="0">
                          <a:effectLst/>
                        </a:rPr>
                        <a:t>[Your organization's root URL]/data/Customers?$select=</a:t>
                      </a:r>
                      <a:r>
                        <a:rPr lang="en-GB" dirty="0" err="1">
                          <a:effectLst/>
                        </a:rPr>
                        <a:t>FirstName,LastName</a:t>
                      </a:r>
                      <a:endParaRPr lang="en-GB" dirty="0">
                        <a:effectLst/>
                      </a:endParaRP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fontAlgn="t"/>
                      <a:r>
                        <a:rPr lang="en-GB">
                          <a:effectLst/>
                        </a:rPr>
                        <a:t>List all the customers, but show only the first name and last name properties.</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3093655604"/>
                  </a:ext>
                </a:extLst>
              </a:tr>
              <a:tr h="999731">
                <a:tc>
                  <a:txBody>
                    <a:bodyPr/>
                    <a:lstStyle/>
                    <a:p>
                      <a:pPr algn="l" fontAlgn="t"/>
                      <a:r>
                        <a:rPr lang="en-GB">
                          <a:effectLst/>
                        </a:rPr>
                        <a:t>[Your organization's root URL]/data/Customers?$format=json</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fontAlgn="t"/>
                      <a:r>
                        <a:rPr lang="en-GB" dirty="0">
                          <a:effectLst/>
                        </a:rPr>
                        <a:t>List all the customers in a JSON format that can be used to interact with JavaScript clients.</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1542467595"/>
                  </a:ext>
                </a:extLst>
              </a:tr>
            </a:tbl>
          </a:graphicData>
        </a:graphic>
      </p:graphicFrame>
    </p:spTree>
    <p:extLst>
      <p:ext uri="{BB962C8B-B14F-4D97-AF65-F5344CB8AC3E}">
        <p14:creationId xmlns:p14="http://schemas.microsoft.com/office/powerpoint/2010/main" val="277355719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C3E10-2339-4EA3-BB14-1823095CC2FD}"/>
              </a:ext>
            </a:extLst>
          </p:cNvPr>
          <p:cNvSpPr>
            <a:spLocks noGrp="1"/>
          </p:cNvSpPr>
          <p:nvPr>
            <p:ph type="ctrTitle"/>
          </p:nvPr>
        </p:nvSpPr>
        <p:spPr>
          <a:xfrm>
            <a:off x="1524000" y="1948840"/>
            <a:ext cx="9144000" cy="2387600"/>
          </a:xfrm>
        </p:spPr>
        <p:txBody>
          <a:bodyPr>
            <a:normAutofit/>
          </a:bodyPr>
          <a:lstStyle/>
          <a:p>
            <a:br>
              <a:rPr lang="hu-HU" dirty="0"/>
            </a:br>
            <a:r>
              <a:rPr lang="hu-HU" dirty="0"/>
              <a:t>Demo</a:t>
            </a:r>
          </a:p>
        </p:txBody>
      </p:sp>
      <p:sp>
        <p:nvSpPr>
          <p:cNvPr id="3" name="Subtitle 2">
            <a:extLst>
              <a:ext uri="{FF2B5EF4-FFF2-40B4-BE49-F238E27FC236}">
                <a16:creationId xmlns:a16="http://schemas.microsoft.com/office/drawing/2014/main" id="{CE7BEFA5-A950-4804-BF05-5B44E2920B6E}"/>
              </a:ext>
            </a:extLst>
          </p:cNvPr>
          <p:cNvSpPr>
            <a:spLocks noGrp="1"/>
          </p:cNvSpPr>
          <p:nvPr>
            <p:ph type="subTitle" idx="1"/>
          </p:nvPr>
        </p:nvSpPr>
        <p:spPr>
          <a:xfrm>
            <a:off x="1603131" y="4336440"/>
            <a:ext cx="9144000" cy="1655762"/>
          </a:xfrm>
        </p:spPr>
        <p:txBody>
          <a:bodyPr/>
          <a:lstStyle/>
          <a:p>
            <a:r>
              <a:rPr lang="hu-HU" dirty="0"/>
              <a:t>OData böngésző és Excel</a:t>
            </a:r>
            <a:endParaRPr lang="en-GB" dirty="0"/>
          </a:p>
        </p:txBody>
      </p:sp>
      <p:pic>
        <p:nvPicPr>
          <p:cNvPr id="4" name="Picture 3">
            <a:extLst>
              <a:ext uri="{FF2B5EF4-FFF2-40B4-BE49-F238E27FC236}">
                <a16:creationId xmlns:a16="http://schemas.microsoft.com/office/drawing/2014/main" id="{1D48857D-442E-4B9A-969F-28474B39C8A5}"/>
              </a:ext>
            </a:extLst>
          </p:cNvPr>
          <p:cNvPicPr>
            <a:picLocks noChangeAspect="1"/>
          </p:cNvPicPr>
          <p:nvPr/>
        </p:nvPicPr>
        <p:blipFill>
          <a:blip r:embed="rId2"/>
          <a:stretch>
            <a:fillRect/>
          </a:stretch>
        </p:blipFill>
        <p:spPr>
          <a:xfrm>
            <a:off x="499602" y="118499"/>
            <a:ext cx="1737511" cy="762066"/>
          </a:xfrm>
          <a:prstGeom prst="rect">
            <a:avLst/>
          </a:prstGeom>
        </p:spPr>
      </p:pic>
    </p:spTree>
    <p:extLst>
      <p:ext uri="{BB962C8B-B14F-4D97-AF65-F5344CB8AC3E}">
        <p14:creationId xmlns:p14="http://schemas.microsoft.com/office/powerpoint/2010/main" val="782902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ACB4E5F-3B39-456B-A1D4-D329DDFA073E}"/>
              </a:ext>
            </a:extLst>
          </p:cNvPr>
          <p:cNvSpPr>
            <a:spLocks noGrp="1"/>
          </p:cNvSpPr>
          <p:nvPr>
            <p:ph type="body" sz="quarter" idx="10"/>
          </p:nvPr>
        </p:nvSpPr>
        <p:spPr>
          <a:xfrm>
            <a:off x="717540" y="1785554"/>
            <a:ext cx="11199760" cy="418191"/>
          </a:xfrm>
        </p:spPr>
        <p:txBody>
          <a:bodyPr/>
          <a:lstStyle/>
          <a:p>
            <a:endParaRPr lang="en-US" sz="2353" dirty="0"/>
          </a:p>
        </p:txBody>
      </p:sp>
      <p:sp>
        <p:nvSpPr>
          <p:cNvPr id="3" name="Title 2">
            <a:extLst>
              <a:ext uri="{FF2B5EF4-FFF2-40B4-BE49-F238E27FC236}">
                <a16:creationId xmlns:a16="http://schemas.microsoft.com/office/drawing/2014/main" id="{A29CEB14-14D2-462D-9854-B0DFC6570432}"/>
              </a:ext>
            </a:extLst>
          </p:cNvPr>
          <p:cNvSpPr>
            <a:spLocks noGrp="1"/>
          </p:cNvSpPr>
          <p:nvPr>
            <p:ph type="title"/>
          </p:nvPr>
        </p:nvSpPr>
        <p:spPr/>
        <p:txBody>
          <a:bodyPr>
            <a:normAutofit/>
          </a:bodyPr>
          <a:lstStyle/>
          <a:p>
            <a:r>
              <a:rPr lang="hu-HU" dirty="0"/>
              <a:t>Test OData</a:t>
            </a:r>
          </a:p>
        </p:txBody>
      </p:sp>
      <p:sp>
        <p:nvSpPr>
          <p:cNvPr id="2" name="Rectangle 1">
            <a:extLst>
              <a:ext uri="{FF2B5EF4-FFF2-40B4-BE49-F238E27FC236}">
                <a16:creationId xmlns:a16="http://schemas.microsoft.com/office/drawing/2014/main" id="{91EAB6D8-9FAD-475C-90A4-C574BBBE4873}"/>
              </a:ext>
            </a:extLst>
          </p:cNvPr>
          <p:cNvSpPr/>
          <p:nvPr/>
        </p:nvSpPr>
        <p:spPr>
          <a:xfrm>
            <a:off x="2107280" y="2967335"/>
            <a:ext cx="7977440" cy="923330"/>
          </a:xfrm>
          <a:prstGeom prst="rect">
            <a:avLst/>
          </a:prstGeom>
        </p:spPr>
        <p:txBody>
          <a:bodyPr wrap="none">
            <a:spAutoFit/>
          </a:bodyPr>
          <a:lstStyle/>
          <a:p>
            <a:r>
              <a:rPr lang="en-GB" dirty="0">
                <a:hlinkClick r:id="rId3"/>
              </a:rPr>
              <a:t>http://daxvisionerp.com/call-ax-data-entity-from-postman/</a:t>
            </a:r>
            <a:endParaRPr lang="hu-HU" dirty="0"/>
          </a:p>
          <a:p>
            <a:r>
              <a:rPr lang="en-GB" dirty="0">
                <a:hlinkClick r:id="rId4"/>
              </a:rPr>
              <a:t>http://daxvisionerp.com/excels-query-from-odata-feed-to-access-your-data-entity/</a:t>
            </a:r>
            <a:endParaRPr lang="hu-HU" dirty="0"/>
          </a:p>
          <a:p>
            <a:endParaRPr lang="en-GB" dirty="0"/>
          </a:p>
        </p:txBody>
      </p:sp>
    </p:spTree>
    <p:extLst>
      <p:ext uri="{BB962C8B-B14F-4D97-AF65-F5344CB8AC3E}">
        <p14:creationId xmlns:p14="http://schemas.microsoft.com/office/powerpoint/2010/main" val="2214459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F8ED0-9C45-438E-A56F-067CE3618DB3}"/>
              </a:ext>
            </a:extLst>
          </p:cNvPr>
          <p:cNvSpPr>
            <a:spLocks noGrp="1"/>
          </p:cNvSpPr>
          <p:nvPr>
            <p:ph type="title"/>
          </p:nvPr>
        </p:nvSpPr>
        <p:spPr/>
        <p:txBody>
          <a:bodyPr/>
          <a:lstStyle/>
          <a:p>
            <a:r>
              <a:rPr lang="hu-HU" dirty="0"/>
              <a:t>Miről lesz szó</a:t>
            </a:r>
            <a:endParaRPr lang="en-GB" dirty="0"/>
          </a:p>
        </p:txBody>
      </p:sp>
      <p:sp>
        <p:nvSpPr>
          <p:cNvPr id="3" name="Content Placeholder 2">
            <a:extLst>
              <a:ext uri="{FF2B5EF4-FFF2-40B4-BE49-F238E27FC236}">
                <a16:creationId xmlns:a16="http://schemas.microsoft.com/office/drawing/2014/main" id="{37CC3520-7B65-4462-8904-B2ACF398512F}"/>
              </a:ext>
            </a:extLst>
          </p:cNvPr>
          <p:cNvSpPr>
            <a:spLocks noGrp="1"/>
          </p:cNvSpPr>
          <p:nvPr>
            <p:ph idx="1"/>
          </p:nvPr>
        </p:nvSpPr>
        <p:spPr/>
        <p:txBody>
          <a:bodyPr>
            <a:normAutofit/>
          </a:bodyPr>
          <a:lstStyle/>
          <a:p>
            <a:pPr lvl="1"/>
            <a:r>
              <a:rPr lang="hu-HU" dirty="0"/>
              <a:t>Data entity áttekintés</a:t>
            </a:r>
          </a:p>
          <a:p>
            <a:pPr lvl="1"/>
            <a:r>
              <a:rPr lang="hu-HU" dirty="0"/>
              <a:t>Data management – Vendor invoice automation</a:t>
            </a:r>
          </a:p>
          <a:p>
            <a:pPr lvl="1"/>
            <a:r>
              <a:rPr lang="hu-HU" dirty="0"/>
              <a:t>Entity demo</a:t>
            </a:r>
          </a:p>
          <a:p>
            <a:pPr lvl="1"/>
            <a:r>
              <a:rPr lang="hu-HU" dirty="0"/>
              <a:t>OData</a:t>
            </a:r>
          </a:p>
          <a:p>
            <a:pPr lvl="1"/>
            <a:r>
              <a:rPr lang="hu-HU" dirty="0"/>
              <a:t>Composite data entity </a:t>
            </a:r>
          </a:p>
          <a:p>
            <a:pPr lvl="1"/>
            <a:r>
              <a:rPr lang="hu-HU" dirty="0"/>
              <a:t>Tapasztalatok</a:t>
            </a:r>
          </a:p>
          <a:p>
            <a:pPr lvl="1"/>
            <a:endParaRPr lang="hu-HU" dirty="0"/>
          </a:p>
          <a:p>
            <a:pPr lvl="1"/>
            <a:endParaRPr lang="hu-HU" dirty="0"/>
          </a:p>
          <a:p>
            <a:pPr lvl="1"/>
            <a:endParaRPr lang="hu-HU" dirty="0"/>
          </a:p>
          <a:p>
            <a:pPr lvl="1"/>
            <a:endParaRPr lang="hu-HU" dirty="0"/>
          </a:p>
        </p:txBody>
      </p:sp>
    </p:spTree>
    <p:extLst>
      <p:ext uri="{BB962C8B-B14F-4D97-AF65-F5344CB8AC3E}">
        <p14:creationId xmlns:p14="http://schemas.microsoft.com/office/powerpoint/2010/main" val="2420417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C3E10-2339-4EA3-BB14-1823095CC2FD}"/>
              </a:ext>
            </a:extLst>
          </p:cNvPr>
          <p:cNvSpPr>
            <a:spLocks noGrp="1"/>
          </p:cNvSpPr>
          <p:nvPr>
            <p:ph type="ctrTitle"/>
          </p:nvPr>
        </p:nvSpPr>
        <p:spPr>
          <a:xfrm>
            <a:off x="1524000" y="1948840"/>
            <a:ext cx="9144000" cy="2387600"/>
          </a:xfrm>
        </p:spPr>
        <p:txBody>
          <a:bodyPr>
            <a:normAutofit/>
          </a:bodyPr>
          <a:lstStyle/>
          <a:p>
            <a:br>
              <a:rPr lang="hu-HU" dirty="0"/>
            </a:br>
            <a:r>
              <a:rPr lang="hu-HU" dirty="0"/>
              <a:t>Demo</a:t>
            </a:r>
          </a:p>
        </p:txBody>
      </p:sp>
      <p:sp>
        <p:nvSpPr>
          <p:cNvPr id="3" name="Subtitle 2">
            <a:extLst>
              <a:ext uri="{FF2B5EF4-FFF2-40B4-BE49-F238E27FC236}">
                <a16:creationId xmlns:a16="http://schemas.microsoft.com/office/drawing/2014/main" id="{CE7BEFA5-A950-4804-BF05-5B44E2920B6E}"/>
              </a:ext>
            </a:extLst>
          </p:cNvPr>
          <p:cNvSpPr>
            <a:spLocks noGrp="1"/>
          </p:cNvSpPr>
          <p:nvPr>
            <p:ph type="subTitle" idx="1"/>
          </p:nvPr>
        </p:nvSpPr>
        <p:spPr>
          <a:xfrm>
            <a:off x="1603131" y="4336440"/>
            <a:ext cx="9144000" cy="1655762"/>
          </a:xfrm>
        </p:spPr>
        <p:txBody>
          <a:bodyPr/>
          <a:lstStyle/>
          <a:p>
            <a:r>
              <a:rPr lang="hu-HU" dirty="0"/>
              <a:t>OData Postman</a:t>
            </a:r>
            <a:endParaRPr lang="en-GB" dirty="0"/>
          </a:p>
        </p:txBody>
      </p:sp>
      <p:pic>
        <p:nvPicPr>
          <p:cNvPr id="4" name="Picture 3">
            <a:extLst>
              <a:ext uri="{FF2B5EF4-FFF2-40B4-BE49-F238E27FC236}">
                <a16:creationId xmlns:a16="http://schemas.microsoft.com/office/drawing/2014/main" id="{1D48857D-442E-4B9A-969F-28474B39C8A5}"/>
              </a:ext>
            </a:extLst>
          </p:cNvPr>
          <p:cNvPicPr>
            <a:picLocks noChangeAspect="1"/>
          </p:cNvPicPr>
          <p:nvPr/>
        </p:nvPicPr>
        <p:blipFill>
          <a:blip r:embed="rId2"/>
          <a:stretch>
            <a:fillRect/>
          </a:stretch>
        </p:blipFill>
        <p:spPr>
          <a:xfrm>
            <a:off x="499602" y="118499"/>
            <a:ext cx="1737511" cy="762066"/>
          </a:xfrm>
          <a:prstGeom prst="rect">
            <a:avLst/>
          </a:prstGeom>
        </p:spPr>
      </p:pic>
    </p:spTree>
    <p:extLst>
      <p:ext uri="{BB962C8B-B14F-4D97-AF65-F5344CB8AC3E}">
        <p14:creationId xmlns:p14="http://schemas.microsoft.com/office/powerpoint/2010/main" val="185136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E7B88B-FE6F-431F-8C15-60FC1057AF24}"/>
              </a:ext>
            </a:extLst>
          </p:cNvPr>
          <p:cNvSpPr>
            <a:spLocks noGrp="1"/>
          </p:cNvSpPr>
          <p:nvPr>
            <p:ph type="body" sz="quarter" idx="10"/>
          </p:nvPr>
        </p:nvSpPr>
        <p:spPr/>
        <p:txBody>
          <a:bodyPr/>
          <a:lstStyle/>
          <a:p>
            <a:endParaRPr lang="en-GB" dirty="0"/>
          </a:p>
        </p:txBody>
      </p:sp>
      <p:sp>
        <p:nvSpPr>
          <p:cNvPr id="3" name="Title 2">
            <a:extLst>
              <a:ext uri="{FF2B5EF4-FFF2-40B4-BE49-F238E27FC236}">
                <a16:creationId xmlns:a16="http://schemas.microsoft.com/office/drawing/2014/main" id="{053D2613-5818-43E0-AE5F-A604852D7B57}"/>
              </a:ext>
            </a:extLst>
          </p:cNvPr>
          <p:cNvSpPr>
            <a:spLocks noGrp="1"/>
          </p:cNvSpPr>
          <p:nvPr>
            <p:ph type="title"/>
          </p:nvPr>
        </p:nvSpPr>
        <p:spPr/>
        <p:txBody>
          <a:bodyPr/>
          <a:lstStyle/>
          <a:p>
            <a:r>
              <a:rPr lang="hu-HU" dirty="0"/>
              <a:t>Update</a:t>
            </a:r>
            <a:endParaRPr lang="en-GB" dirty="0"/>
          </a:p>
        </p:txBody>
      </p:sp>
      <p:pic>
        <p:nvPicPr>
          <p:cNvPr id="15362" name="Picture 2">
            <a:extLst>
              <a:ext uri="{FF2B5EF4-FFF2-40B4-BE49-F238E27FC236}">
                <a16:creationId xmlns:a16="http://schemas.microsoft.com/office/drawing/2014/main" id="{253EEA14-FBF5-42E0-99C0-82081048FD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6975" y="2600325"/>
            <a:ext cx="7258050" cy="16573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ABBF101-8E10-46B4-B1C3-80D61734FF5C}"/>
              </a:ext>
            </a:extLst>
          </p:cNvPr>
          <p:cNvSpPr/>
          <p:nvPr/>
        </p:nvSpPr>
        <p:spPr>
          <a:xfrm>
            <a:off x="600200" y="5683160"/>
            <a:ext cx="5638082" cy="246221"/>
          </a:xfrm>
          <a:prstGeom prst="rect">
            <a:avLst/>
          </a:prstGeom>
        </p:spPr>
        <p:txBody>
          <a:bodyPr wrap="none">
            <a:spAutoFit/>
          </a:bodyPr>
          <a:lstStyle/>
          <a:p>
            <a:r>
              <a:rPr lang="hu-HU" sz="1000" dirty="0"/>
              <a:t>Reference: AXUG Webinar, Cruz Margaix, </a:t>
            </a:r>
            <a:r>
              <a:rPr lang="en-GB" sz="1000" dirty="0"/>
              <a:t>How to develop your OData endpoints</a:t>
            </a:r>
            <a:r>
              <a:rPr lang="hu-HU" sz="1000" dirty="0"/>
              <a:t> (Downloaded: 1.4.2020) </a:t>
            </a:r>
            <a:endParaRPr lang="en-GB" sz="1000" dirty="0"/>
          </a:p>
        </p:txBody>
      </p:sp>
    </p:spTree>
    <p:extLst>
      <p:ext uri="{BB962C8B-B14F-4D97-AF65-F5344CB8AC3E}">
        <p14:creationId xmlns:p14="http://schemas.microsoft.com/office/powerpoint/2010/main" val="130044553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ABC3A1-6186-4C23-AD26-B00E8D006D6D}"/>
              </a:ext>
            </a:extLst>
          </p:cNvPr>
          <p:cNvSpPr>
            <a:spLocks noGrp="1"/>
          </p:cNvSpPr>
          <p:nvPr>
            <p:ph type="body" sz="quarter" idx="10"/>
          </p:nvPr>
        </p:nvSpPr>
        <p:spPr/>
        <p:txBody>
          <a:bodyPr/>
          <a:lstStyle/>
          <a:p>
            <a:endParaRPr lang="en-GB"/>
          </a:p>
        </p:txBody>
      </p:sp>
      <p:sp>
        <p:nvSpPr>
          <p:cNvPr id="3" name="Title 2">
            <a:extLst>
              <a:ext uri="{FF2B5EF4-FFF2-40B4-BE49-F238E27FC236}">
                <a16:creationId xmlns:a16="http://schemas.microsoft.com/office/drawing/2014/main" id="{7FF20B45-C003-4336-B9CC-6F65332DE4F2}"/>
              </a:ext>
            </a:extLst>
          </p:cNvPr>
          <p:cNvSpPr>
            <a:spLocks noGrp="1"/>
          </p:cNvSpPr>
          <p:nvPr>
            <p:ph type="title"/>
          </p:nvPr>
        </p:nvSpPr>
        <p:spPr/>
        <p:txBody>
          <a:bodyPr/>
          <a:lstStyle/>
          <a:p>
            <a:r>
              <a:rPr lang="hu-HU" dirty="0"/>
              <a:t>Delete</a:t>
            </a:r>
            <a:endParaRPr lang="en-GB" dirty="0"/>
          </a:p>
        </p:txBody>
      </p:sp>
      <p:pic>
        <p:nvPicPr>
          <p:cNvPr id="22530" name="Picture 2">
            <a:extLst>
              <a:ext uri="{FF2B5EF4-FFF2-40B4-BE49-F238E27FC236}">
                <a16:creationId xmlns:a16="http://schemas.microsoft.com/office/drawing/2014/main" id="{3205E195-B150-463A-AC37-CE2047AB9C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6900" y="2076450"/>
            <a:ext cx="8458200" cy="27051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1178EC0-EC0C-4EF3-B369-633C0767D2BA}"/>
              </a:ext>
            </a:extLst>
          </p:cNvPr>
          <p:cNvSpPr/>
          <p:nvPr/>
        </p:nvSpPr>
        <p:spPr>
          <a:xfrm>
            <a:off x="600200" y="5683160"/>
            <a:ext cx="5638082" cy="246221"/>
          </a:xfrm>
          <a:prstGeom prst="rect">
            <a:avLst/>
          </a:prstGeom>
        </p:spPr>
        <p:txBody>
          <a:bodyPr wrap="none">
            <a:spAutoFit/>
          </a:bodyPr>
          <a:lstStyle/>
          <a:p>
            <a:r>
              <a:rPr lang="hu-HU" sz="1000" dirty="0"/>
              <a:t>Reference: AXUG Webinar, Cruz Margaix, </a:t>
            </a:r>
            <a:r>
              <a:rPr lang="en-GB" sz="1000" dirty="0"/>
              <a:t>How to develop your OData endpoints</a:t>
            </a:r>
            <a:r>
              <a:rPr lang="hu-HU" sz="1000" dirty="0"/>
              <a:t> (Downloaded: 1.4.2020) </a:t>
            </a:r>
            <a:endParaRPr lang="en-GB" sz="1000" dirty="0"/>
          </a:p>
        </p:txBody>
      </p:sp>
    </p:spTree>
    <p:extLst>
      <p:ext uri="{BB962C8B-B14F-4D97-AF65-F5344CB8AC3E}">
        <p14:creationId xmlns:p14="http://schemas.microsoft.com/office/powerpoint/2010/main" val="220422130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242F10-9410-4664-A045-70E8DC919BE1}"/>
              </a:ext>
            </a:extLst>
          </p:cNvPr>
          <p:cNvSpPr>
            <a:spLocks noGrp="1"/>
          </p:cNvSpPr>
          <p:nvPr>
            <p:ph type="body" sz="quarter" idx="10"/>
          </p:nvPr>
        </p:nvSpPr>
        <p:spPr>
          <a:xfrm>
            <a:off x="717540" y="1785321"/>
            <a:ext cx="11199760" cy="4165243"/>
          </a:xfrm>
        </p:spPr>
        <p:txBody>
          <a:bodyPr/>
          <a:lstStyle/>
          <a:p>
            <a:r>
              <a:rPr lang="en-GB" sz="2000" dirty="0" err="1"/>
              <a:t>Enums</a:t>
            </a:r>
            <a:r>
              <a:rPr lang="en-GB" sz="2000" dirty="0"/>
              <a:t> </a:t>
            </a:r>
            <a:r>
              <a:rPr lang="hu-HU" sz="2000" dirty="0"/>
              <a:t>n</a:t>
            </a:r>
            <a:r>
              <a:rPr lang="en-GB" sz="2000" dirty="0" err="1"/>
              <a:t>amespace</a:t>
            </a:r>
            <a:r>
              <a:rPr lang="hu-HU" sz="2000" dirty="0"/>
              <a:t>:</a:t>
            </a:r>
            <a:r>
              <a:rPr lang="en-GB" sz="2000" dirty="0"/>
              <a:t> </a:t>
            </a:r>
            <a:r>
              <a:rPr lang="en-GB" sz="2000" dirty="0" err="1"/>
              <a:t>Microsoft.Dynamics.DataEntities</a:t>
            </a:r>
            <a:r>
              <a:rPr lang="en-GB" sz="2000" dirty="0"/>
              <a:t>. </a:t>
            </a:r>
            <a:endParaRPr lang="hu-HU" sz="2000" dirty="0"/>
          </a:p>
          <a:p>
            <a:pPr marL="0" indent="0">
              <a:buNone/>
            </a:pPr>
            <a:endParaRPr lang="hu-HU" sz="2000" dirty="0"/>
          </a:p>
          <a:p>
            <a:pPr marL="0" indent="0">
              <a:buNone/>
            </a:pPr>
            <a:r>
              <a:rPr lang="hu-HU" sz="2000" dirty="0"/>
              <a:t>Enum syntax:</a:t>
            </a:r>
          </a:p>
          <a:p>
            <a:r>
              <a:rPr lang="en-GB" sz="2000" dirty="0" err="1"/>
              <a:t>Microsoft.Dynamics.DataEntities.Gender'Unknown</a:t>
            </a:r>
            <a:r>
              <a:rPr lang="en-GB" sz="2000" dirty="0"/>
              <a:t>'</a:t>
            </a:r>
          </a:p>
          <a:p>
            <a:r>
              <a:rPr lang="en-GB" sz="2000" dirty="0" err="1"/>
              <a:t>Microsoft.Dynamics.DataEntities.NoYes'Yes</a:t>
            </a:r>
            <a:r>
              <a:rPr lang="en-GB" sz="2000" dirty="0"/>
              <a:t>’</a:t>
            </a:r>
          </a:p>
          <a:p>
            <a:pPr marL="0" indent="0">
              <a:buNone/>
            </a:pPr>
            <a:endParaRPr lang="hu-HU" sz="2000" dirty="0"/>
          </a:p>
          <a:p>
            <a:pPr marL="0" indent="0">
              <a:buNone/>
            </a:pPr>
            <a:r>
              <a:rPr lang="hu-HU" sz="2000" dirty="0"/>
              <a:t>Példa enum használatra (eq és ne használható) :</a:t>
            </a:r>
            <a:endParaRPr lang="en-GB" sz="2000" dirty="0"/>
          </a:p>
          <a:p>
            <a:r>
              <a:rPr lang="en-GB" sz="2000" dirty="0"/>
              <a:t>https://environment.cloud.onebox.dynamics.com/data/CustomersV3?\$filter=PersonGender </a:t>
            </a:r>
            <a:r>
              <a:rPr lang="en-GB" sz="2000" dirty="0" err="1"/>
              <a:t>eq</a:t>
            </a:r>
            <a:r>
              <a:rPr lang="en-GB" sz="2000" dirty="0"/>
              <a:t> </a:t>
            </a:r>
            <a:r>
              <a:rPr lang="en-GB" sz="2000" dirty="0" err="1"/>
              <a:t>Microsoft.Dynamics.DataEntities.Gender'Unknown</a:t>
            </a:r>
            <a:r>
              <a:rPr lang="en-GB" sz="2000" dirty="0"/>
              <a:t>'</a:t>
            </a:r>
          </a:p>
          <a:p>
            <a:r>
              <a:rPr lang="en-GB" sz="2000" dirty="0"/>
              <a:t>https://environment.cloud.onebox.dynamics.com/data/Currencies?\$filter=ReferenceCurrencyForTriangulation </a:t>
            </a:r>
            <a:r>
              <a:rPr lang="en-GB" sz="2000" dirty="0" err="1"/>
              <a:t>eq</a:t>
            </a:r>
            <a:r>
              <a:rPr lang="en-GB" sz="2000" dirty="0"/>
              <a:t> </a:t>
            </a:r>
            <a:r>
              <a:rPr lang="en-GB" sz="2000" dirty="0" err="1"/>
              <a:t>Microsoft.Dynamics.DataEntities.NoYes'No</a:t>
            </a:r>
            <a:r>
              <a:rPr lang="en-GB" sz="2000" dirty="0"/>
              <a:t>'</a:t>
            </a:r>
          </a:p>
        </p:txBody>
      </p:sp>
      <p:sp>
        <p:nvSpPr>
          <p:cNvPr id="3" name="Title 2">
            <a:extLst>
              <a:ext uri="{FF2B5EF4-FFF2-40B4-BE49-F238E27FC236}">
                <a16:creationId xmlns:a16="http://schemas.microsoft.com/office/drawing/2014/main" id="{9913ABD7-37A9-4862-9AB1-2E4254DE5D63}"/>
              </a:ext>
            </a:extLst>
          </p:cNvPr>
          <p:cNvSpPr>
            <a:spLocks noGrp="1"/>
          </p:cNvSpPr>
          <p:nvPr>
            <p:ph type="title"/>
          </p:nvPr>
        </p:nvSpPr>
        <p:spPr/>
        <p:txBody>
          <a:bodyPr/>
          <a:lstStyle/>
          <a:p>
            <a:r>
              <a:rPr lang="hu-HU" dirty="0"/>
              <a:t>Odata Enum</a:t>
            </a:r>
            <a:endParaRPr lang="en-GB" dirty="0"/>
          </a:p>
        </p:txBody>
      </p:sp>
    </p:spTree>
    <p:extLst>
      <p:ext uri="{BB962C8B-B14F-4D97-AF65-F5344CB8AC3E}">
        <p14:creationId xmlns:p14="http://schemas.microsoft.com/office/powerpoint/2010/main" val="243428386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4E4DCA-08DD-4257-B1D2-2452054EFF10}"/>
              </a:ext>
            </a:extLst>
          </p:cNvPr>
          <p:cNvSpPr>
            <a:spLocks noGrp="1"/>
          </p:cNvSpPr>
          <p:nvPr>
            <p:ph type="title"/>
          </p:nvPr>
        </p:nvSpPr>
        <p:spPr>
          <a:xfrm>
            <a:off x="235131" y="0"/>
            <a:ext cx="11118669" cy="870858"/>
          </a:xfrm>
        </p:spPr>
        <p:txBody>
          <a:bodyPr>
            <a:normAutofit/>
          </a:bodyPr>
          <a:lstStyle/>
          <a:p>
            <a:r>
              <a:rPr lang="hu-HU" dirty="0"/>
              <a:t>Odata Action</a:t>
            </a:r>
            <a:endParaRPr lang="en-GB" dirty="0"/>
          </a:p>
        </p:txBody>
      </p:sp>
      <p:sp>
        <p:nvSpPr>
          <p:cNvPr id="5" name="Text Placeholder 4">
            <a:extLst>
              <a:ext uri="{FF2B5EF4-FFF2-40B4-BE49-F238E27FC236}">
                <a16:creationId xmlns:a16="http://schemas.microsoft.com/office/drawing/2014/main" id="{FA481F6D-A293-4CE2-9A69-BD70A76FEB72}"/>
              </a:ext>
            </a:extLst>
          </p:cNvPr>
          <p:cNvSpPr>
            <a:spLocks noGrp="1"/>
          </p:cNvSpPr>
          <p:nvPr>
            <p:ph type="body" sz="quarter" idx="10"/>
          </p:nvPr>
        </p:nvSpPr>
        <p:spPr>
          <a:xfrm>
            <a:off x="717540" y="1785321"/>
            <a:ext cx="11199760" cy="719171"/>
          </a:xfrm>
        </p:spPr>
        <p:txBody>
          <a:bodyPr/>
          <a:lstStyle/>
          <a:p>
            <a:pPr marL="0" indent="0">
              <a:buNone/>
            </a:pPr>
            <a:r>
              <a:rPr lang="hu-HU" sz="1800" dirty="0"/>
              <a:t>Üzleti logika hozzáadása Odata entitihez</a:t>
            </a:r>
            <a:endParaRPr lang="en-GB" sz="1800" dirty="0"/>
          </a:p>
          <a:p>
            <a:endParaRPr lang="en-GB" sz="1800" dirty="0"/>
          </a:p>
        </p:txBody>
      </p:sp>
      <p:pic>
        <p:nvPicPr>
          <p:cNvPr id="7" name="Picture 6">
            <a:extLst>
              <a:ext uri="{FF2B5EF4-FFF2-40B4-BE49-F238E27FC236}">
                <a16:creationId xmlns:a16="http://schemas.microsoft.com/office/drawing/2014/main" id="{F722B7D5-47B9-46DA-B10E-F4BC14D64355}"/>
              </a:ext>
            </a:extLst>
          </p:cNvPr>
          <p:cNvPicPr>
            <a:picLocks noChangeAspect="1"/>
          </p:cNvPicPr>
          <p:nvPr/>
        </p:nvPicPr>
        <p:blipFill>
          <a:blip r:embed="rId2"/>
          <a:stretch>
            <a:fillRect/>
          </a:stretch>
        </p:blipFill>
        <p:spPr>
          <a:xfrm>
            <a:off x="717540" y="2162175"/>
            <a:ext cx="4781550" cy="1266825"/>
          </a:xfrm>
          <a:prstGeom prst="rect">
            <a:avLst/>
          </a:prstGeom>
        </p:spPr>
      </p:pic>
      <p:pic>
        <p:nvPicPr>
          <p:cNvPr id="8" name="Picture 7">
            <a:extLst>
              <a:ext uri="{FF2B5EF4-FFF2-40B4-BE49-F238E27FC236}">
                <a16:creationId xmlns:a16="http://schemas.microsoft.com/office/drawing/2014/main" id="{F9F77094-BA2D-43E6-804C-894E6F6973B5}"/>
              </a:ext>
            </a:extLst>
          </p:cNvPr>
          <p:cNvPicPr>
            <a:picLocks noChangeAspect="1"/>
          </p:cNvPicPr>
          <p:nvPr/>
        </p:nvPicPr>
        <p:blipFill>
          <a:blip r:embed="rId3"/>
          <a:stretch>
            <a:fillRect/>
          </a:stretch>
        </p:blipFill>
        <p:spPr>
          <a:xfrm>
            <a:off x="780508" y="3805854"/>
            <a:ext cx="5600700" cy="1590675"/>
          </a:xfrm>
          <a:prstGeom prst="rect">
            <a:avLst/>
          </a:prstGeom>
        </p:spPr>
      </p:pic>
    </p:spTree>
    <p:extLst>
      <p:ext uri="{BB962C8B-B14F-4D97-AF65-F5344CB8AC3E}">
        <p14:creationId xmlns:p14="http://schemas.microsoft.com/office/powerpoint/2010/main" val="786369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1925DB-8E5A-4F7E-8CA7-7C2A06B76D35}"/>
              </a:ext>
            </a:extLst>
          </p:cNvPr>
          <p:cNvSpPr>
            <a:spLocks noGrp="1"/>
          </p:cNvSpPr>
          <p:nvPr>
            <p:ph type="body" sz="quarter" idx="10"/>
          </p:nvPr>
        </p:nvSpPr>
        <p:spPr>
          <a:xfrm>
            <a:off x="717540" y="1785321"/>
            <a:ext cx="11199760" cy="635367"/>
          </a:xfrm>
        </p:spPr>
        <p:txBody>
          <a:bodyPr/>
          <a:lstStyle/>
          <a:p>
            <a:r>
              <a:rPr lang="hu-HU" dirty="0"/>
              <a:t>Reference: AXUG felvétel</a:t>
            </a:r>
            <a:endParaRPr lang="en-GB" dirty="0"/>
          </a:p>
        </p:txBody>
      </p:sp>
      <p:sp>
        <p:nvSpPr>
          <p:cNvPr id="3" name="Title 2">
            <a:extLst>
              <a:ext uri="{FF2B5EF4-FFF2-40B4-BE49-F238E27FC236}">
                <a16:creationId xmlns:a16="http://schemas.microsoft.com/office/drawing/2014/main" id="{A2DF01D8-DD8B-424B-9868-83CAB6D9C7D2}"/>
              </a:ext>
            </a:extLst>
          </p:cNvPr>
          <p:cNvSpPr>
            <a:spLocks noGrp="1"/>
          </p:cNvSpPr>
          <p:nvPr>
            <p:ph type="title"/>
          </p:nvPr>
        </p:nvSpPr>
        <p:spPr/>
        <p:txBody>
          <a:bodyPr/>
          <a:lstStyle/>
          <a:p>
            <a:r>
              <a:rPr lang="hu-HU" dirty="0"/>
              <a:t>Odata action</a:t>
            </a:r>
            <a:endParaRPr lang="en-GB" dirty="0"/>
          </a:p>
        </p:txBody>
      </p:sp>
      <p:pic>
        <p:nvPicPr>
          <p:cNvPr id="21506" name="Picture 2" descr="Machine generated alternative text:&#10;SysODataCoI lectionAttr ibute( &quot; return &quot; , &#10;num)) &#10;Types: : &#10;public static boolean deleteOneTimeAccount(CustAccount &#10;Cu stTabIe : : deleteOneTimeAccount (_custAccount ) ; &#10;return !CustTabIe : : ; &#10;[SysODataActionAttribute (&quot;LastProjInvoiceDate&quot; , true ) , &#10;Types: :Date)] &#10;public InvoiceDate lastProjInvoiceDate() &#10;_custAccount) &#10;CustTabIe custTabIe CustTabIe: Recld); &#10;return custTabIe. ; ">
            <a:extLst>
              <a:ext uri="{FF2B5EF4-FFF2-40B4-BE49-F238E27FC236}">
                <a16:creationId xmlns:a16="http://schemas.microsoft.com/office/drawing/2014/main" id="{818B5EB6-8711-43E3-BD8F-9B6E093848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540" y="2420687"/>
            <a:ext cx="6276509" cy="3326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893457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197FDE-BD21-4C93-B4D7-DE6A06305AB4}"/>
              </a:ext>
            </a:extLst>
          </p:cNvPr>
          <p:cNvSpPr>
            <a:spLocks noGrp="1"/>
          </p:cNvSpPr>
          <p:nvPr>
            <p:ph type="body" sz="quarter" idx="10"/>
          </p:nvPr>
        </p:nvSpPr>
        <p:spPr/>
        <p:txBody>
          <a:bodyPr/>
          <a:lstStyle/>
          <a:p>
            <a:endParaRPr lang="en-GB" dirty="0"/>
          </a:p>
        </p:txBody>
      </p:sp>
      <p:sp>
        <p:nvSpPr>
          <p:cNvPr id="3" name="Title 2">
            <a:extLst>
              <a:ext uri="{FF2B5EF4-FFF2-40B4-BE49-F238E27FC236}">
                <a16:creationId xmlns:a16="http://schemas.microsoft.com/office/drawing/2014/main" id="{B6737B6F-52D7-40F2-AF54-A893A1B7B2FA}"/>
              </a:ext>
            </a:extLst>
          </p:cNvPr>
          <p:cNvSpPr>
            <a:spLocks noGrp="1"/>
          </p:cNvSpPr>
          <p:nvPr>
            <p:ph type="title"/>
          </p:nvPr>
        </p:nvSpPr>
        <p:spPr/>
        <p:txBody>
          <a:bodyPr/>
          <a:lstStyle/>
          <a:p>
            <a:r>
              <a:rPr lang="hu-HU" dirty="0"/>
              <a:t>Odata action</a:t>
            </a:r>
            <a:endParaRPr lang="en-GB" dirty="0"/>
          </a:p>
        </p:txBody>
      </p:sp>
      <p:pic>
        <p:nvPicPr>
          <p:cNvPr id="23554" name="Picture 2">
            <a:extLst>
              <a:ext uri="{FF2B5EF4-FFF2-40B4-BE49-F238E27FC236}">
                <a16:creationId xmlns:a16="http://schemas.microsoft.com/office/drawing/2014/main" id="{9B75ACE8-17EE-463D-85A9-E076C2E706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2175" y="2586038"/>
            <a:ext cx="7867650" cy="16859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C608397-A6A3-4214-A3D1-52A7FA0B51D1}"/>
              </a:ext>
            </a:extLst>
          </p:cNvPr>
          <p:cNvSpPr/>
          <p:nvPr/>
        </p:nvSpPr>
        <p:spPr>
          <a:xfrm>
            <a:off x="600200" y="5683160"/>
            <a:ext cx="5638082" cy="246221"/>
          </a:xfrm>
          <a:prstGeom prst="rect">
            <a:avLst/>
          </a:prstGeom>
        </p:spPr>
        <p:txBody>
          <a:bodyPr wrap="none">
            <a:spAutoFit/>
          </a:bodyPr>
          <a:lstStyle/>
          <a:p>
            <a:r>
              <a:rPr lang="hu-HU" sz="1000" dirty="0"/>
              <a:t>Reference: AXUG Webinar, Cruz Margaix, </a:t>
            </a:r>
            <a:r>
              <a:rPr lang="en-GB" sz="1000" dirty="0"/>
              <a:t>How to develop your OData endpoints</a:t>
            </a:r>
            <a:r>
              <a:rPr lang="hu-HU" sz="1000" dirty="0"/>
              <a:t> (Downloaded: 1.4.2020) </a:t>
            </a:r>
            <a:endParaRPr lang="en-GB" sz="1000" dirty="0"/>
          </a:p>
        </p:txBody>
      </p:sp>
    </p:spTree>
    <p:extLst>
      <p:ext uri="{BB962C8B-B14F-4D97-AF65-F5344CB8AC3E}">
        <p14:creationId xmlns:p14="http://schemas.microsoft.com/office/powerpoint/2010/main" val="99203291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743BB1-EA28-4735-ADE1-AFFB8D73220D}"/>
              </a:ext>
            </a:extLst>
          </p:cNvPr>
          <p:cNvSpPr>
            <a:spLocks noGrp="1"/>
          </p:cNvSpPr>
          <p:nvPr>
            <p:ph type="body" sz="quarter" idx="10"/>
          </p:nvPr>
        </p:nvSpPr>
        <p:spPr/>
        <p:txBody>
          <a:bodyPr/>
          <a:lstStyle/>
          <a:p>
            <a:endParaRPr lang="en-GB"/>
          </a:p>
        </p:txBody>
      </p:sp>
      <p:sp>
        <p:nvSpPr>
          <p:cNvPr id="3" name="Title 2">
            <a:extLst>
              <a:ext uri="{FF2B5EF4-FFF2-40B4-BE49-F238E27FC236}">
                <a16:creationId xmlns:a16="http://schemas.microsoft.com/office/drawing/2014/main" id="{2261DA70-3B49-4BFC-9D1C-63D34FEE9E1C}"/>
              </a:ext>
            </a:extLst>
          </p:cNvPr>
          <p:cNvSpPr>
            <a:spLocks noGrp="1"/>
          </p:cNvSpPr>
          <p:nvPr>
            <p:ph type="title"/>
          </p:nvPr>
        </p:nvSpPr>
        <p:spPr/>
        <p:txBody>
          <a:bodyPr/>
          <a:lstStyle/>
          <a:p>
            <a:r>
              <a:rPr lang="hu-HU" dirty="0"/>
              <a:t>Odata action</a:t>
            </a:r>
            <a:endParaRPr lang="en-GB" dirty="0"/>
          </a:p>
        </p:txBody>
      </p:sp>
      <p:pic>
        <p:nvPicPr>
          <p:cNvPr id="26626" name="Picture 2">
            <a:extLst>
              <a:ext uri="{FF2B5EF4-FFF2-40B4-BE49-F238E27FC236}">
                <a16:creationId xmlns:a16="http://schemas.microsoft.com/office/drawing/2014/main" id="{00788C79-38CE-4D56-8703-0FE367CAE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540" y="1526891"/>
            <a:ext cx="9839325" cy="50101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E40A2AB-74A0-4E4B-8867-4E96B9BBF8D9}"/>
              </a:ext>
            </a:extLst>
          </p:cNvPr>
          <p:cNvSpPr/>
          <p:nvPr/>
        </p:nvSpPr>
        <p:spPr>
          <a:xfrm>
            <a:off x="457918" y="6537041"/>
            <a:ext cx="5638082" cy="246221"/>
          </a:xfrm>
          <a:prstGeom prst="rect">
            <a:avLst/>
          </a:prstGeom>
        </p:spPr>
        <p:txBody>
          <a:bodyPr wrap="none">
            <a:spAutoFit/>
          </a:bodyPr>
          <a:lstStyle/>
          <a:p>
            <a:r>
              <a:rPr lang="hu-HU" sz="1000" dirty="0"/>
              <a:t>Reference: AXUG Webinar, Cruz Margaix, </a:t>
            </a:r>
            <a:r>
              <a:rPr lang="en-GB" sz="1000" dirty="0"/>
              <a:t>How to develop your OData endpoints</a:t>
            </a:r>
            <a:r>
              <a:rPr lang="hu-HU" sz="1000" dirty="0"/>
              <a:t> (Downloaded: 1.4.2020) </a:t>
            </a:r>
            <a:endParaRPr lang="en-GB" sz="1000" dirty="0"/>
          </a:p>
        </p:txBody>
      </p:sp>
    </p:spTree>
    <p:extLst>
      <p:ext uri="{BB962C8B-B14F-4D97-AF65-F5344CB8AC3E}">
        <p14:creationId xmlns:p14="http://schemas.microsoft.com/office/powerpoint/2010/main" val="1541497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C3E10-2339-4EA3-BB14-1823095CC2FD}"/>
              </a:ext>
            </a:extLst>
          </p:cNvPr>
          <p:cNvSpPr>
            <a:spLocks noGrp="1"/>
          </p:cNvSpPr>
          <p:nvPr>
            <p:ph type="ctrTitle"/>
          </p:nvPr>
        </p:nvSpPr>
        <p:spPr>
          <a:xfrm>
            <a:off x="1524000" y="1948840"/>
            <a:ext cx="9144000" cy="2387600"/>
          </a:xfrm>
        </p:spPr>
        <p:txBody>
          <a:bodyPr>
            <a:normAutofit/>
          </a:bodyPr>
          <a:lstStyle/>
          <a:p>
            <a:r>
              <a:rPr lang="hu-HU" dirty="0"/>
              <a:t>Composite data entity </a:t>
            </a:r>
          </a:p>
        </p:txBody>
      </p:sp>
      <p:sp>
        <p:nvSpPr>
          <p:cNvPr id="3" name="Subtitle 2">
            <a:extLst>
              <a:ext uri="{FF2B5EF4-FFF2-40B4-BE49-F238E27FC236}">
                <a16:creationId xmlns:a16="http://schemas.microsoft.com/office/drawing/2014/main" id="{CE7BEFA5-A950-4804-BF05-5B44E2920B6E}"/>
              </a:ext>
            </a:extLst>
          </p:cNvPr>
          <p:cNvSpPr>
            <a:spLocks noGrp="1"/>
          </p:cNvSpPr>
          <p:nvPr>
            <p:ph type="subTitle" idx="1"/>
          </p:nvPr>
        </p:nvSpPr>
        <p:spPr>
          <a:xfrm>
            <a:off x="1603131" y="4336440"/>
            <a:ext cx="9144000" cy="1655762"/>
          </a:xfrm>
        </p:spPr>
        <p:txBody>
          <a:bodyPr/>
          <a:lstStyle/>
          <a:p>
            <a:endParaRPr lang="en-GB" dirty="0"/>
          </a:p>
        </p:txBody>
      </p:sp>
      <p:pic>
        <p:nvPicPr>
          <p:cNvPr id="4" name="Picture 3">
            <a:extLst>
              <a:ext uri="{FF2B5EF4-FFF2-40B4-BE49-F238E27FC236}">
                <a16:creationId xmlns:a16="http://schemas.microsoft.com/office/drawing/2014/main" id="{1D48857D-442E-4B9A-969F-28474B39C8A5}"/>
              </a:ext>
            </a:extLst>
          </p:cNvPr>
          <p:cNvPicPr>
            <a:picLocks noChangeAspect="1"/>
          </p:cNvPicPr>
          <p:nvPr/>
        </p:nvPicPr>
        <p:blipFill>
          <a:blip r:embed="rId2"/>
          <a:stretch>
            <a:fillRect/>
          </a:stretch>
        </p:blipFill>
        <p:spPr>
          <a:xfrm>
            <a:off x="499602" y="118499"/>
            <a:ext cx="1737511" cy="762066"/>
          </a:xfrm>
          <a:prstGeom prst="rect">
            <a:avLst/>
          </a:prstGeom>
        </p:spPr>
      </p:pic>
    </p:spTree>
    <p:extLst>
      <p:ext uri="{BB962C8B-B14F-4D97-AF65-F5344CB8AC3E}">
        <p14:creationId xmlns:p14="http://schemas.microsoft.com/office/powerpoint/2010/main" val="3289786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DA6E-88E9-45A4-93FB-78D490B9F1C9}"/>
              </a:ext>
            </a:extLst>
          </p:cNvPr>
          <p:cNvSpPr>
            <a:spLocks noGrp="1"/>
          </p:cNvSpPr>
          <p:nvPr>
            <p:ph type="title"/>
          </p:nvPr>
        </p:nvSpPr>
        <p:spPr/>
        <p:txBody>
          <a:bodyPr/>
          <a:lstStyle/>
          <a:p>
            <a:r>
              <a:rPr lang="hu-HU" dirty="0"/>
              <a:t>Line entity: add relation to header</a:t>
            </a:r>
            <a:endParaRPr lang="en-GB" dirty="0"/>
          </a:p>
        </p:txBody>
      </p:sp>
      <p:pic>
        <p:nvPicPr>
          <p:cNvPr id="1026" name="Picture 2" descr="Machine generated alternative text:&#10;JAO_VendInvaiceInfcTabIeEntity &#10;JAD_VendInvciceInfoCompositeEntity &#10;JAD_VendInvoiceInfoLineEntity (cus) [JAD Integration] &#10;Data Sources &#10;Fields &#10;Groups &#10;Keys &#10;EntityKey &#10;g PurchaseLineLineNumber &#10;OrigPurchId &#10;g LineNum &#10;Invoiceld &#10;g Transacticnld &#10;Relations &#10;JAD_VendlnvoicelnfcTableEntity &#10;nvc•ce d = = &#10;Ranges &#10;Delete Actions &#10;State Machines &#10;Mappings &#10;Methods &#10;f Events &#10;JAÜ_VendInvoiceInfoLineStaging &#10;JAO_VendInvoiceInfoLineEntity X ">
            <a:extLst>
              <a:ext uri="{FF2B5EF4-FFF2-40B4-BE49-F238E27FC236}">
                <a16:creationId xmlns:a16="http://schemas.microsoft.com/office/drawing/2014/main" id="{38CA47FE-75F8-40DF-AA88-FD8A6B2161F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42535" y="2108200"/>
            <a:ext cx="7767256" cy="3760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892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C3E10-2339-4EA3-BB14-1823095CC2FD}"/>
              </a:ext>
            </a:extLst>
          </p:cNvPr>
          <p:cNvSpPr>
            <a:spLocks noGrp="1"/>
          </p:cNvSpPr>
          <p:nvPr>
            <p:ph type="ctrTitle"/>
          </p:nvPr>
        </p:nvSpPr>
        <p:spPr>
          <a:xfrm>
            <a:off x="1524000" y="1948840"/>
            <a:ext cx="9144000" cy="2387600"/>
          </a:xfrm>
        </p:spPr>
        <p:txBody>
          <a:bodyPr>
            <a:normAutofit/>
          </a:bodyPr>
          <a:lstStyle/>
          <a:p>
            <a:r>
              <a:rPr lang="hu-HU" dirty="0"/>
              <a:t>Áttekintés/bevezetés</a:t>
            </a:r>
            <a:br>
              <a:rPr lang="hu-HU" dirty="0"/>
            </a:br>
            <a:endParaRPr lang="hu-HU" dirty="0"/>
          </a:p>
        </p:txBody>
      </p:sp>
      <p:sp>
        <p:nvSpPr>
          <p:cNvPr id="3" name="Subtitle 2">
            <a:extLst>
              <a:ext uri="{FF2B5EF4-FFF2-40B4-BE49-F238E27FC236}">
                <a16:creationId xmlns:a16="http://schemas.microsoft.com/office/drawing/2014/main" id="{CE7BEFA5-A950-4804-BF05-5B44E2920B6E}"/>
              </a:ext>
            </a:extLst>
          </p:cNvPr>
          <p:cNvSpPr>
            <a:spLocks noGrp="1"/>
          </p:cNvSpPr>
          <p:nvPr>
            <p:ph type="subTitle" idx="1"/>
          </p:nvPr>
        </p:nvSpPr>
        <p:spPr>
          <a:xfrm>
            <a:off x="1603131" y="4336440"/>
            <a:ext cx="9144000" cy="1655762"/>
          </a:xfrm>
        </p:spPr>
        <p:txBody>
          <a:bodyPr/>
          <a:lstStyle/>
          <a:p>
            <a:endParaRPr lang="en-GB" dirty="0"/>
          </a:p>
        </p:txBody>
      </p:sp>
      <p:pic>
        <p:nvPicPr>
          <p:cNvPr id="4" name="Picture 3">
            <a:extLst>
              <a:ext uri="{FF2B5EF4-FFF2-40B4-BE49-F238E27FC236}">
                <a16:creationId xmlns:a16="http://schemas.microsoft.com/office/drawing/2014/main" id="{1D48857D-442E-4B9A-969F-28474B39C8A5}"/>
              </a:ext>
            </a:extLst>
          </p:cNvPr>
          <p:cNvPicPr>
            <a:picLocks noChangeAspect="1"/>
          </p:cNvPicPr>
          <p:nvPr/>
        </p:nvPicPr>
        <p:blipFill>
          <a:blip r:embed="rId2"/>
          <a:stretch>
            <a:fillRect/>
          </a:stretch>
        </p:blipFill>
        <p:spPr>
          <a:xfrm>
            <a:off x="499602" y="118499"/>
            <a:ext cx="1737511" cy="762066"/>
          </a:xfrm>
          <a:prstGeom prst="rect">
            <a:avLst/>
          </a:prstGeom>
        </p:spPr>
      </p:pic>
    </p:spTree>
    <p:extLst>
      <p:ext uri="{BB962C8B-B14F-4D97-AF65-F5344CB8AC3E}">
        <p14:creationId xmlns:p14="http://schemas.microsoft.com/office/powerpoint/2010/main" val="956661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5E4F1-D740-4B79-B28A-B6A22B1424F7}"/>
              </a:ext>
            </a:extLst>
          </p:cNvPr>
          <p:cNvSpPr>
            <a:spLocks noGrp="1"/>
          </p:cNvSpPr>
          <p:nvPr>
            <p:ph type="title"/>
          </p:nvPr>
        </p:nvSpPr>
        <p:spPr/>
        <p:txBody>
          <a:bodyPr/>
          <a:lstStyle/>
          <a:p>
            <a:r>
              <a:rPr lang="hu-HU" dirty="0"/>
              <a:t>Line staging: add relation (include system added 2 fields)</a:t>
            </a:r>
            <a:endParaRPr lang="en-GB" dirty="0"/>
          </a:p>
        </p:txBody>
      </p:sp>
      <p:pic>
        <p:nvPicPr>
          <p:cNvPr id="2050" name="Picture 2" descr="Machine generated alternative text:&#10;JAD VendInvoiceInfcLineStaging -a X &#10;JAD_VendInvoiceInfcLineEntity &#10;JAD_VendInvoiceInfoLineStaging (cus) [JAD Integration] &#10;Fields &#10;Field groups &#10;Indexes &#10;Full Text Indexes &#10;Relations &#10;PurchLine &#10;PurchLine.InventTran51d &#10;DataEntity &#10;JAD_VendInvoiceInfoLineEntiW.PurchaseLineLineNumber &#10;JAO_VendlnvoicelnfoLineEntity.OrigPurchld &#10;JAD_VendInvoiceInfoLineStaging.LineNum JAD_VendInvoiceInfoLineEntity.LineNum &#10;JAD_VendlnVOicelnfOLineStaging.lnVOiceld = = JAD_VendlnVOicelnfOLineEntity.lnVOiceld &#10;JAD_VendInvoiceInfcLineEntity.TransactionId &#10;JAD_VendlmroicelnfoTableStaging &#10;JAD_VendInvoiceInfoLineStaging.InvoiceId JAD VendInvoiceInfoTabIeStaging.Invoice &#10;JAD_VendInvoicelnfoLineStagingDefinitionGroup JAD_VendInvoiceInfoTabIeStaging.DefinitionGroup &#10;- JAD VendInvciceInfcLineStaging.öecutionId = = JAD VendInvciceInfcTabIeStaging.Executicn1d &#10;Delete Actions &#10;00 State Machines &#10;Mappings &#10;Methods &#10;Events ">
            <a:extLst>
              <a:ext uri="{FF2B5EF4-FFF2-40B4-BE49-F238E27FC236}">
                <a16:creationId xmlns:a16="http://schemas.microsoft.com/office/drawing/2014/main" id="{F9350935-DC30-4D88-B3B6-29A34C81FBA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55205" y="2108200"/>
            <a:ext cx="5741916" cy="3760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0925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DA6E-88E9-45A4-93FB-78D490B9F1C9}"/>
              </a:ext>
            </a:extLst>
          </p:cNvPr>
          <p:cNvSpPr>
            <a:spLocks noGrp="1"/>
          </p:cNvSpPr>
          <p:nvPr>
            <p:ph type="title"/>
          </p:nvPr>
        </p:nvSpPr>
        <p:spPr/>
        <p:txBody>
          <a:bodyPr/>
          <a:lstStyle/>
          <a:p>
            <a:r>
              <a:rPr lang="hu-HU" dirty="0"/>
              <a:t>Line and Header staging: add rowId fields and index</a:t>
            </a:r>
            <a:endParaRPr lang="en-GB" dirty="0"/>
          </a:p>
        </p:txBody>
      </p:sp>
      <p:pic>
        <p:nvPicPr>
          <p:cNvPr id="3074" name="Picture 2" descr="Machine generated alternative text:&#10;CPU &#10;Stat • &#10;X JAO_VendInvaiceInfcTabIeEntity &#10;PriceUnit &#10;LB Productoescription &#10;PurchaseLineLineNumber &#10;PurchPrice &#10;PurchUnit &#10;RecevveNow &#10;TaxAmcunt &#10;TaxCode &#10;TaxGroup &#10;TaxItemGroup &#10;Transactionld &#10;TransDate &#10;PurchLine_lnventTransld &#10;[S Rowld &#10;Field groups &#10;JAD_VendInvciceInfoCompositeEntity &#10;JAO_VendInvoiceInfoLineStaging &#10;JAD_VendInvciceInfoLineEntity ">
            <a:extLst>
              <a:ext uri="{FF2B5EF4-FFF2-40B4-BE49-F238E27FC236}">
                <a16:creationId xmlns:a16="http://schemas.microsoft.com/office/drawing/2014/main" id="{4DC16F5B-20E2-41D0-8C6F-814186BD020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86893" y="2421513"/>
            <a:ext cx="8878539" cy="3134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3800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DA6E-88E9-45A4-93FB-78D490B9F1C9}"/>
              </a:ext>
            </a:extLst>
          </p:cNvPr>
          <p:cNvSpPr>
            <a:spLocks noGrp="1"/>
          </p:cNvSpPr>
          <p:nvPr>
            <p:ph type="title"/>
          </p:nvPr>
        </p:nvSpPr>
        <p:spPr>
          <a:xfrm>
            <a:off x="0" y="0"/>
            <a:ext cx="12060978" cy="1325563"/>
          </a:xfrm>
        </p:spPr>
        <p:txBody>
          <a:bodyPr/>
          <a:lstStyle/>
          <a:p>
            <a:r>
              <a:rPr lang="hu-HU" dirty="0"/>
              <a:t>Line and Header staging: add rowId fields and index</a:t>
            </a:r>
            <a:endParaRPr lang="en-GB" dirty="0"/>
          </a:p>
        </p:txBody>
      </p:sp>
      <p:sp>
        <p:nvSpPr>
          <p:cNvPr id="3" name="Content Placeholder 2">
            <a:extLst>
              <a:ext uri="{FF2B5EF4-FFF2-40B4-BE49-F238E27FC236}">
                <a16:creationId xmlns:a16="http://schemas.microsoft.com/office/drawing/2014/main" id="{73256176-EE48-4097-8E73-C0E35D6A2D07}"/>
              </a:ext>
            </a:extLst>
          </p:cNvPr>
          <p:cNvSpPr>
            <a:spLocks noGrp="1"/>
          </p:cNvSpPr>
          <p:nvPr>
            <p:ph idx="1"/>
          </p:nvPr>
        </p:nvSpPr>
        <p:spPr/>
        <p:txBody>
          <a:bodyPr/>
          <a:lstStyle/>
          <a:p>
            <a:endParaRPr lang="en-GB"/>
          </a:p>
        </p:txBody>
      </p:sp>
      <p:pic>
        <p:nvPicPr>
          <p:cNvPr id="4098" name="Picture 2" descr="Machine generated alternative text:&#10;JAO_VendInvoiceInfcTabIeEntity &#10;TaxItemGroup &#10;Transactionld &#10;TransDate &#10;PurchLine_lnventTransld &#10;Rowld &#10;Parent ROW d &#10;Field groups &#10;Indexes &#10;Stagingldx &#10;Rowldldx &#10;g Rowld &#10;ParentRowId &#10;DefinitionGroup &#10;Executicnld &#10;Full Text Indexes &#10;Relations &#10;PurchLine &#10;JAD_VendInvoiceInfoCompositeEntity &#10;JAÜ_VendInvaiceInfoLineStaging• &#10;X &#10;JAD_VendInvciceInfoLineEntity &#10;PurchLine.InventTransId &#10;DataEntity &#10;JAD_VendlnvcicelnfoLineEntity PurchaseLineLineNumber &#10;JAD_VendInvoiceInfoLineStaging.OrigPurchId JAD_VendInvoiceInfoLineEntity.OrigPurchId &#10;JAD_VendlnvoicelnfoLineEntity.LineNum &#10;JAD_VendInvoiceInfoLineStaging.InvoiceId = = JAD_VendInvoiceInfoLineEntity.InvoiceId &#10;JAD_VendlnvOicelnfOLineSteging.Transactionld JAD_VendlnvoxelnfCLineEntity.Transactionld &#10;JAD_VendInvoiceInfcTabIeStag ing &#10;JAD_VendlnvmcelnfoLineStaging.lnvoiceld JAD_VendlnvoicelnfoTableStaging.lnvoice &#10;JAD_VendInvciceInfcLineStaging.DefinitionGroup JAD_VendInvoiceInfoTabIeStaging.OefinitionGroup &#10;JAD_VendInV01ceInfoTabIeStayng.ExecutionId &#10;Delete Actions &#10;no State Machines &#10;Mappings &#10;Methods &#10;Events &#10;Solution Explorer &#10;Search Solution aplcrer (Ctrl+é) &#10;EntityXPO (CUS) VAD Integration] &#10;References &#10;Action Menu Items &#10;•«omp05iteDataEntityView &#10;JAD VendlnvoicelnfoCompositeEntiW &#10;Base Enums &#10;Data Entities &#10;JAD_SCOPaymTerm E ntity &#10;JAD SCOPOEntity &#10;JAO_SCOVATTaxDataEntity &#10;JAD SCOVendTableEntity &#10;JAD_VendInvoiceInfoEntity &#10;JAD VendlnvoicelnfoLineEntlty &#10;JAD_VendInvoiceInfoTabIeEntity &#10;Display Menu Items &#10;Extended Data Types &#10;Forms &#10;Security Duties &#10;Security privileges &#10;JAD &#10;JAD scopoEntiyMa.r,tdin &#10;JAD_SCOPOEntiWView &#10;Error List &#10;Entire Solution &#10;Code &#10;• lie 3Errors &#10;2Waming5 1' O OMessages &#10;Description &#10;Search Error List &#10;Project &#10;e &#10;o &#10;o &#10;Error List &#10;Path: entity •JAD_VendInvoiceInfoLineEntity• relation 'JAD_VendInvoiceInfoTabIeEntity• has an EntityXPO (CUS) &#10;Invalid Cardinality. &#10;Path: (AKCompositeÜataEntityView/JAÜ_VendInwiceInfoCcmpositeEntity/JAD VendInvciceInfoTabIeEntity/JAD VendInvciceInfoLineEntity/ReIatedDatdEntityCardinaIityJ:Data entity 'JAO_VendInvoiceInfoLineEntity• relation &#10;'JAD_VendInvoiceInfcTabIeEntity&quot; has an invalid RelatedDataEntityCardinaIity &#10;IJAD Integration) &#10;EntityxPO (CUS) &#10;(JAD Integration) &#10;JAD_VendInvoiceIn &#10;pos IteEntff,rxml &#10;JAD Vendlnvciceln &#10;positeEntity.xmI &#10;JAD_Vendlnvoiceln &#10;positeEntityxrnI &#10;Mic rosoft. OData .E &#10;JAD SCOVendTabl &#10;ml &#10;Solution Explorer &#10;Team Emplorer Class View &#10;P rope flies &#10;Table JAD_VendInvoiceInfoLineStaging &#10;S Appearance &#10;Title Fieldl &#10;Title Field2 &#10;S Behavior &#10;Cache Lookup &#10;Create Rec Id Indo &#10;primary Index &#10;Table Group &#10;V'sible &#10;S Concurrency &#10;occ Enabled &#10;Clustered I &#10;@JAD4278 &#10;OrigPurchId &#10;LineNu &#10;None &#10;Staging &#10;Staging &#10;Path: VendlnVOicelnfOTableEntity/JAD entity 'JAD_VendlnvoicelnfcLineEntiW' relation 'JAO_VendlnVOicelnfOTableEntiW' EntityKPO (CUS) &#10;has an invalid RelationshipType. &#10;Assembly *stem.XmI. Version—2.O.5.O, Culture—neutrat PublicKeyToken—7cec85d7bea7798e• failed to load because it was not fou &#10;Path: object Enterprise&quot;'umber• is marked as obsolete. &#10;(JAD Integration) &#10;EntityXPO (CUS) &#10;(JAD Integration) &#10;Select which index is the cluster index (used for optimization purposes) &#10;Output ">
            <a:extLst>
              <a:ext uri="{FF2B5EF4-FFF2-40B4-BE49-F238E27FC236}">
                <a16:creationId xmlns:a16="http://schemas.microsoft.com/office/drawing/2014/main" id="{D5FD4882-36D1-4A84-9F83-532FA14DEC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60378"/>
            <a:ext cx="12192000" cy="5597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08167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DA6E-88E9-45A4-93FB-78D490B9F1C9}"/>
              </a:ext>
            </a:extLst>
          </p:cNvPr>
          <p:cNvSpPr>
            <a:spLocks noGrp="1"/>
          </p:cNvSpPr>
          <p:nvPr>
            <p:ph type="title"/>
          </p:nvPr>
        </p:nvSpPr>
        <p:spPr/>
        <p:txBody>
          <a:bodyPr/>
          <a:lstStyle/>
          <a:p>
            <a:r>
              <a:rPr lang="hu-HU" dirty="0"/>
              <a:t>Line and Header staging: add rowId fields and index</a:t>
            </a:r>
            <a:endParaRPr lang="en-GB" dirty="0"/>
          </a:p>
        </p:txBody>
      </p:sp>
      <p:pic>
        <p:nvPicPr>
          <p:cNvPr id="5122" name="Picture 2" descr="Machine generated alternative text:&#10;JAD_VendInvoiceInfcTabIeStaging &#10;Search &#10;InvoiceAccount &#10;InvoiceAmount &#10;Invoice &#10;InvoiceROundOff &#10;Description &#10;VendorAccount &#10;Processed &#10;purchaseType &#10;PurchaseOrder &#10;RejectCode &#10;scocaseld &#10;Namel &#10;Log &#10;CreatedID &#10;Date &#10;X &#10;JAD VendInvciceInfoLine &#10;JAÜ_VendInvoiceInfaTabIeEntity &#10;JAD_VendInvciceInfcCamgositeEntity &#10;JAD_VendInvoiceInfoLineStaging &#10;JAÜ_VendInvoiceInfaLineEntitv &#10;Cc n Currency &#10;Voucher &#10;ParentRowId &#10;Rowld &#10;Field groups &#10;Indexes &#10;Stagingldx &#10;A-. Rowldx &#10;DefinitionGroup &#10;g Rowld &#10;ParentRowId &#10;Full Indexes &#10;Relations &#10;DataEntity &#10;JAD_Vendlnvo.ce1nfoTablestaging.scocaseld JAD_VendlnvoicelnfoTableEntity.scocaseld &#10;JAD_VendInvoiceInfoTabIeStaging.Invoice JAD_VendInvoiceInfoTabIeEntity.InvoiceId &#10;JAD_VendlnVOicelnfOTableStaglng.PurchaseOrder JAO_VendlnVOicelnfOTableEntlty.Purchld &#10;Output &#10;Show output from: Dynamics 365 Build Details &#10;C: celnfoT able . Xm1 (e e) &#10;C: JAD_VendUP01nvoi celnfoT able . (e , e) : &#10;C: VAOSService\Pa celnfaT able. xml (e , e) &#10;Solution Explorer &#10;Search Solution aplcrer (Ctrl+é) &#10;JAD_SCOVendTableEntityMaintdin &#10;JAD VendlrwoicelnfoEntityMaintain &#10;JAD_VendI nfoEntityView &#10;JAD VendlnvoicelnfoLineEntttyMaintain &#10;JAD_VendI nfcLineEntiVView &#10;JAD_Ven &quot;voice I nfOTa &#10;JAD_VendI nvoiceInfcTabIeEntityView &#10;SecuriW Roles &#10;Simple Queries &#10;Table Extensions &#10;Tables &#10;JAD_SCOPaymTermStaging &#10;JAD scopostaging &#10;JAD_SCOVATTaxDataStaging &#10;JAD_SCOVendTablestaging &#10;JAD_VendInvoiceInfcLine &#10;JAD_VendlrwoicelnfoLineStaging &#10;JAD VendInvoiceInfoStaging &#10;JAO_VendlnvoicelnfoTable &#10;JAD_VendInvoiceInfoTdbIeStagi &#10;JAO_VendNPOInvoiceInfoLine &#10;JAD VendNP01nvoicelnfoTab1e &#10;Views &#10;Solution Explorer &#10;Team Emplorer Class View &#10;properties &#10;Table JAD_VendInvoiceInfoTabIeStaging &#10;BP Rule: &#10;BP Rule: &#10;SPErrorUnkncwnLabeI: BP Rule: &#10;1] : Path: [dynamics: // Table/JAD_vendNP01nvoice1nfcTab1e/Tab1e &#10;[SPErrorlJnknOwnLabe &#10;tsp:rrorUnknounLabe1J : Path: [dynamics: &#10;[8PErrorlJnknounLabeI] : Path: [dynamics: // Table/JAD_VendNPOInvoiceInfcTabIe/TabIe &#10;C: VAOSSe c kagesLocaIDirectory\JADInt egration\JADInt nterV. &quot;I (a, e) : &#10;SPErrorLabeIUotDefined, 8P Rule: CSPErrorLabeIUotDefinedl :Path: [dynamics: &#10;BP Rule: :path: &#10;1] : Path: [dynamics: &#10;8PErrorUnknOwnLabe1: BP Rule: &#10;C: . xml (B, e) : &#10;BPErrar•UnkncwnLaOeI: BP Rule: tSPErrorlJnknounLabeIJ :Path: (dynamics: &#10;c: xml (e, e) : &#10;8PErrorUnknownLabeI: BP Rule: [8PErrorlJnknounLabeI] :Path: [dynamics: //VieWJAD_SCOVATTaxData/VieuFieIdComputedString/scc &#10;Build step: Best practice check completed (6118 ms). &#10;Build step: Database synchronization completed (161678 ws). &#10;Build co—pleted (177988 ms). &#10;Appea rance &#10;Title Fieldl &#10;Title Field2 &#10;S Behavu•r &#10;Cache Lookup &#10;Create Rec Id Index &#10;primary Index &#10;Table Group &#10;V'sible &#10;S &#10;Concurrency &#10;occ Enabled &#10;@SYS108835 &#10;P urchaseOrder &#10;None &#10;ing &#10;Staging &#10;Select which index is the cluster index (used for optimization purposes) ">
            <a:extLst>
              <a:ext uri="{FF2B5EF4-FFF2-40B4-BE49-F238E27FC236}">
                <a16:creationId xmlns:a16="http://schemas.microsoft.com/office/drawing/2014/main" id="{2269BF89-2116-484D-89CB-EC154AC9D99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97280" y="1688436"/>
            <a:ext cx="10192692" cy="4662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9777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5E4F1-D740-4B79-B28A-B6A22B1424F7}"/>
              </a:ext>
            </a:extLst>
          </p:cNvPr>
          <p:cNvSpPr>
            <a:spLocks noGrp="1"/>
          </p:cNvSpPr>
          <p:nvPr>
            <p:ph type="title"/>
          </p:nvPr>
        </p:nvSpPr>
        <p:spPr/>
        <p:txBody>
          <a:bodyPr/>
          <a:lstStyle/>
          <a:p>
            <a:r>
              <a:rPr lang="hu-HU" dirty="0"/>
              <a:t>Create composite entity with relation</a:t>
            </a:r>
            <a:endParaRPr lang="en-GB" dirty="0"/>
          </a:p>
        </p:txBody>
      </p:sp>
      <p:pic>
        <p:nvPicPr>
          <p:cNvPr id="6146" name="Picture 2" descr="Machine generated alternative text:&#10;JAO_VendInvoiceInfcTabIeEntity &#10;JAD_VendInvoiceInfoCompositeEntity &#10;X &#10;JAÜ_VendInvaiceInfoLineStaging &#10;JAÜ_VendInvaiceInfoLineEntity &#10;JAD_VendInvoiceInfoCompositeEntity (cus) [JAD Integraticnl &#10;JAO_Vendl &#10;JAD_VendInvoiceInfoLineEnt &#10;Show output from: Dynamics 365 Build Details &#10;C : uOSSe C egration\AXTab1 e \ JAD_ &#10;Solution Explorer &#10;Search Solution aplcrer (Ctrl+é) &#10;EntityXPO(CUS) VAD Integration] &#10;References &#10;Action Menu Items &#10;AxCompositeDataEntityView &#10;JAD Vendl &#10;Base Enums &#10;Data Entities &#10;JAD_SCOPaymTerm E ntity &#10;JAD SCOPOEntity &#10;JAO_SCOVATTaxDataEntity &#10;JAD SCOVendTableEntity &#10;JAD_VendInvoiceInfoEntity &#10;JAD VendlnvoicelnfcLineEntlty &#10;JAD_VendInvoiceInfoTab &#10;Display Menu Items &#10;Extended Data Types &#10;Forms &#10;Security Duties &#10;Security privileges &#10;JAD &#10;JAD scopoEntiyMa.r,tdin &#10;JAD_SCOPOEntiWView &#10;Solution Explorer &#10;Team Emplorer Class View &#10;properties &#10;DataEntityViewReferenceEmbedded DataEntityVie•wReferenceEmbeddedI &#10;Data EntlW &#10;Name &#10;Tags &#10;JAD_Vend I nvoice I nfoLine Entity &#10;JAD_Vend Invoice Entity &#10;JAD_VendlnvoicelnfoTab1eEntity &#10;vend&quot;P01nvoice1nfoTab1e &#10;Rule : &#10;: Path: &#10;Table/ Table ">
            <a:extLst>
              <a:ext uri="{FF2B5EF4-FFF2-40B4-BE49-F238E27FC236}">
                <a16:creationId xmlns:a16="http://schemas.microsoft.com/office/drawing/2014/main" id="{B370070B-2600-4053-89B9-701AF9EE7EE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96963" y="2216224"/>
            <a:ext cx="10058400" cy="3544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0477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DA6E-88E9-45A4-93FB-78D490B9F1C9}"/>
              </a:ext>
            </a:extLst>
          </p:cNvPr>
          <p:cNvSpPr>
            <a:spLocks noGrp="1"/>
          </p:cNvSpPr>
          <p:nvPr>
            <p:ph type="title"/>
          </p:nvPr>
        </p:nvSpPr>
        <p:spPr>
          <a:xfrm>
            <a:off x="1097280" y="286603"/>
            <a:ext cx="10058400" cy="1450757"/>
          </a:xfrm>
          <a:prstGeom prst="rect">
            <a:avLst/>
          </a:prstGeom>
        </p:spPr>
        <p:txBody>
          <a:bodyPr anchor="b">
            <a:normAutofit/>
          </a:bodyPr>
          <a:lstStyle/>
          <a:p>
            <a:r>
              <a:rPr lang="hu-HU" dirty="0"/>
              <a:t>Refresh entity list</a:t>
            </a:r>
            <a:endParaRPr lang="en-GB" dirty="0"/>
          </a:p>
        </p:txBody>
      </p:sp>
      <p:pic>
        <p:nvPicPr>
          <p:cNvPr id="4" name="Picture 3">
            <a:extLst>
              <a:ext uri="{FF2B5EF4-FFF2-40B4-BE49-F238E27FC236}">
                <a16:creationId xmlns:a16="http://schemas.microsoft.com/office/drawing/2014/main" id="{B7D566AB-BEE5-4825-BFF3-918166FD73A8}"/>
              </a:ext>
            </a:extLst>
          </p:cNvPr>
          <p:cNvPicPr>
            <a:picLocks noChangeAspect="1"/>
          </p:cNvPicPr>
          <p:nvPr/>
        </p:nvPicPr>
        <p:blipFill>
          <a:blip r:embed="rId2"/>
          <a:stretch>
            <a:fillRect/>
          </a:stretch>
        </p:blipFill>
        <p:spPr>
          <a:xfrm>
            <a:off x="6126480" y="2735300"/>
            <a:ext cx="5326078" cy="1930703"/>
          </a:xfrm>
          <a:prstGeom prst="rect">
            <a:avLst/>
          </a:prstGeom>
          <a:noFill/>
        </p:spPr>
      </p:pic>
      <p:pic>
        <p:nvPicPr>
          <p:cNvPr id="7170" name="Picture 2" descr="Machine generated alternative text:&#10;Data framework X &#10;Not secure usnconeboxaxl &#10;Finance and Operations &#10;Save Options p &#10;AX : OPERATIONS &#10;Data import/export framework parameters &#10;General &#10;Entity settings &#10;Bring your own database &#10;Flat file compatibility options &#10;XML file format compatibility &#10;Advanced entity configuration settings &#10;DATA IMPORT/EXPORT FRAMEWORK REQUIRES ENTITY UST IS UP-TO-DATE. CLICK BUTTON BELOW TO REFRESH &#10;Refresh entity list &#10;CONFIGURE PROCESSING OPTIONS FOR ENTITIES TO OPTIMIZE DATA IMPORT/EXPORT OPERATIONS &#10;Configure entity execution parameters &#10;p Search for a page &#10;The entity list is being refreshed. You may &#10;continue your work while this happens. &#10;The completion status of this operation &#10;can be found in the message center. ">
            <a:extLst>
              <a:ext uri="{FF2B5EF4-FFF2-40B4-BE49-F238E27FC236}">
                <a16:creationId xmlns:a16="http://schemas.microsoft.com/office/drawing/2014/main" id="{5CAC55EA-1E7F-4DE9-AAFA-26B221E0BA75}"/>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1097279" y="1921912"/>
            <a:ext cx="5001519" cy="2000607"/>
          </a:xfrm>
          <a:prstGeom prst="rect">
            <a:avLst/>
          </a:prstGeom>
          <a:solidFill>
            <a:srgbClr val="FFFFFF"/>
          </a:solidFill>
        </p:spPr>
      </p:pic>
    </p:spTree>
    <p:extLst>
      <p:ext uri="{BB962C8B-B14F-4D97-AF65-F5344CB8AC3E}">
        <p14:creationId xmlns:p14="http://schemas.microsoft.com/office/powerpoint/2010/main" val="15397551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5E4F1-D740-4B79-B28A-B6A22B1424F7}"/>
              </a:ext>
            </a:extLst>
          </p:cNvPr>
          <p:cNvSpPr>
            <a:spLocks noGrp="1"/>
          </p:cNvSpPr>
          <p:nvPr>
            <p:ph type="title"/>
          </p:nvPr>
        </p:nvSpPr>
        <p:spPr/>
        <p:txBody>
          <a:bodyPr/>
          <a:lstStyle/>
          <a:p>
            <a:r>
              <a:rPr lang="hu-HU" dirty="0"/>
              <a:t>Alternative refresh</a:t>
            </a:r>
            <a:endParaRPr lang="en-GB" dirty="0"/>
          </a:p>
        </p:txBody>
      </p:sp>
      <p:sp>
        <p:nvSpPr>
          <p:cNvPr id="3" name="Content Placeholder 2">
            <a:extLst>
              <a:ext uri="{FF2B5EF4-FFF2-40B4-BE49-F238E27FC236}">
                <a16:creationId xmlns:a16="http://schemas.microsoft.com/office/drawing/2014/main" id="{B62A4CFB-913C-466C-95AF-01533D7F956B}"/>
              </a:ext>
            </a:extLst>
          </p:cNvPr>
          <p:cNvSpPr>
            <a:spLocks noGrp="1"/>
          </p:cNvSpPr>
          <p:nvPr>
            <p:ph idx="1"/>
          </p:nvPr>
        </p:nvSpPr>
        <p:spPr/>
        <p:txBody>
          <a:bodyPr>
            <a:normAutofit fontScale="77500" lnSpcReduction="20000"/>
          </a:bodyPr>
          <a:lstStyle/>
          <a:p>
            <a:r>
              <a:rPr lang="en-GB" dirty="0"/>
              <a:t>class </a:t>
            </a:r>
            <a:r>
              <a:rPr lang="en-GB" dirty="0" err="1"/>
              <a:t>refreshCompositeEntities</a:t>
            </a:r>
            <a:endParaRPr lang="en-GB" dirty="0"/>
          </a:p>
          <a:p>
            <a:r>
              <a:rPr lang="en-GB" dirty="0"/>
              <a:t>{        </a:t>
            </a:r>
          </a:p>
          <a:p>
            <a:r>
              <a:rPr lang="en-GB" dirty="0"/>
              <a:t>    </a:t>
            </a:r>
            <a:r>
              <a:rPr lang="en-GB" i="1" dirty="0"/>
              <a:t>/// &lt;summary&gt;</a:t>
            </a:r>
            <a:endParaRPr lang="en-GB" dirty="0"/>
          </a:p>
          <a:p>
            <a:r>
              <a:rPr lang="en-GB" dirty="0"/>
              <a:t>    </a:t>
            </a:r>
            <a:r>
              <a:rPr lang="en-GB" i="1" dirty="0"/>
              <a:t>/// Runs the class with the specified arguments.</a:t>
            </a:r>
            <a:endParaRPr lang="en-GB" dirty="0"/>
          </a:p>
          <a:p>
            <a:r>
              <a:rPr lang="en-GB" dirty="0"/>
              <a:t>    </a:t>
            </a:r>
            <a:r>
              <a:rPr lang="en-GB" i="1" dirty="0"/>
              <a:t>/// &lt;/summary&gt;</a:t>
            </a:r>
            <a:endParaRPr lang="en-GB" dirty="0"/>
          </a:p>
          <a:p>
            <a:r>
              <a:rPr lang="en-GB" dirty="0"/>
              <a:t>    </a:t>
            </a:r>
            <a:r>
              <a:rPr lang="en-GB" i="1" dirty="0"/>
              <a:t>/// &lt;param name = "_</a:t>
            </a:r>
            <a:r>
              <a:rPr lang="en-GB" i="1" dirty="0" err="1"/>
              <a:t>args</a:t>
            </a:r>
            <a:r>
              <a:rPr lang="en-GB" i="1" dirty="0"/>
              <a:t>"&gt;The specified arguments.&lt;/param&gt;</a:t>
            </a:r>
            <a:endParaRPr lang="en-GB" dirty="0"/>
          </a:p>
          <a:p>
            <a:r>
              <a:rPr lang="en-GB" dirty="0"/>
              <a:t>    public static void main(</a:t>
            </a:r>
            <a:r>
              <a:rPr lang="en-GB" dirty="0" err="1"/>
              <a:t>Args</a:t>
            </a:r>
            <a:r>
              <a:rPr lang="en-GB" dirty="0"/>
              <a:t> _</a:t>
            </a:r>
            <a:r>
              <a:rPr lang="en-GB" dirty="0" err="1"/>
              <a:t>args</a:t>
            </a:r>
            <a:r>
              <a:rPr lang="en-GB" dirty="0"/>
              <a:t>)</a:t>
            </a:r>
          </a:p>
          <a:p>
            <a:r>
              <a:rPr lang="en-GB" dirty="0"/>
              <a:t>    {   </a:t>
            </a:r>
          </a:p>
          <a:p>
            <a:r>
              <a:rPr lang="en-GB" dirty="0"/>
              <a:t>        </a:t>
            </a:r>
            <a:r>
              <a:rPr lang="en-GB" dirty="0" err="1"/>
              <a:t>DMFDataPopulation</a:t>
            </a:r>
            <a:r>
              <a:rPr lang="en-GB" dirty="0"/>
              <a:t>::</a:t>
            </a:r>
            <a:r>
              <a:rPr lang="en-GB" dirty="0" err="1"/>
              <a:t>refreshCompositeEntityList</a:t>
            </a:r>
            <a:r>
              <a:rPr lang="en-GB" dirty="0"/>
              <a:t>();</a:t>
            </a:r>
          </a:p>
          <a:p>
            <a:r>
              <a:rPr lang="en-GB" dirty="0"/>
              <a:t>    }</a:t>
            </a:r>
          </a:p>
          <a:p>
            <a:endParaRPr lang="en-GB" dirty="0"/>
          </a:p>
          <a:p>
            <a:r>
              <a:rPr lang="en-GB" dirty="0"/>
              <a:t>}</a:t>
            </a:r>
          </a:p>
        </p:txBody>
      </p:sp>
      <p:pic>
        <p:nvPicPr>
          <p:cNvPr id="4" name="Picture 3">
            <a:extLst>
              <a:ext uri="{FF2B5EF4-FFF2-40B4-BE49-F238E27FC236}">
                <a16:creationId xmlns:a16="http://schemas.microsoft.com/office/drawing/2014/main" id="{1A61B168-66B6-49D4-9DEE-344E53714D4D}"/>
              </a:ext>
            </a:extLst>
          </p:cNvPr>
          <p:cNvPicPr>
            <a:picLocks noChangeAspect="1"/>
          </p:cNvPicPr>
          <p:nvPr/>
        </p:nvPicPr>
        <p:blipFill>
          <a:blip r:embed="rId2"/>
          <a:stretch>
            <a:fillRect/>
          </a:stretch>
        </p:blipFill>
        <p:spPr>
          <a:xfrm>
            <a:off x="6217859" y="2390775"/>
            <a:ext cx="4638675" cy="2076450"/>
          </a:xfrm>
          <a:prstGeom prst="rect">
            <a:avLst/>
          </a:prstGeom>
        </p:spPr>
      </p:pic>
    </p:spTree>
    <p:extLst>
      <p:ext uri="{BB962C8B-B14F-4D97-AF65-F5344CB8AC3E}">
        <p14:creationId xmlns:p14="http://schemas.microsoft.com/office/powerpoint/2010/main" val="31221977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C3E10-2339-4EA3-BB14-1823095CC2FD}"/>
              </a:ext>
            </a:extLst>
          </p:cNvPr>
          <p:cNvSpPr>
            <a:spLocks noGrp="1"/>
          </p:cNvSpPr>
          <p:nvPr>
            <p:ph type="ctrTitle"/>
          </p:nvPr>
        </p:nvSpPr>
        <p:spPr>
          <a:xfrm>
            <a:off x="1524000" y="1948840"/>
            <a:ext cx="9144000" cy="2387600"/>
          </a:xfrm>
        </p:spPr>
        <p:txBody>
          <a:bodyPr>
            <a:normAutofit/>
          </a:bodyPr>
          <a:lstStyle/>
          <a:p>
            <a:r>
              <a:rPr lang="hu-HU" dirty="0"/>
              <a:t>Tapasztalatok</a:t>
            </a:r>
          </a:p>
        </p:txBody>
      </p:sp>
      <p:sp>
        <p:nvSpPr>
          <p:cNvPr id="3" name="Subtitle 2">
            <a:extLst>
              <a:ext uri="{FF2B5EF4-FFF2-40B4-BE49-F238E27FC236}">
                <a16:creationId xmlns:a16="http://schemas.microsoft.com/office/drawing/2014/main" id="{CE7BEFA5-A950-4804-BF05-5B44E2920B6E}"/>
              </a:ext>
            </a:extLst>
          </p:cNvPr>
          <p:cNvSpPr>
            <a:spLocks noGrp="1"/>
          </p:cNvSpPr>
          <p:nvPr>
            <p:ph type="subTitle" idx="1"/>
          </p:nvPr>
        </p:nvSpPr>
        <p:spPr>
          <a:xfrm>
            <a:off x="1603131" y="4336440"/>
            <a:ext cx="9144000" cy="1655762"/>
          </a:xfrm>
        </p:spPr>
        <p:txBody>
          <a:bodyPr/>
          <a:lstStyle/>
          <a:p>
            <a:endParaRPr lang="en-GB" dirty="0"/>
          </a:p>
        </p:txBody>
      </p:sp>
      <p:pic>
        <p:nvPicPr>
          <p:cNvPr id="4" name="Picture 3">
            <a:extLst>
              <a:ext uri="{FF2B5EF4-FFF2-40B4-BE49-F238E27FC236}">
                <a16:creationId xmlns:a16="http://schemas.microsoft.com/office/drawing/2014/main" id="{1D48857D-442E-4B9A-969F-28474B39C8A5}"/>
              </a:ext>
            </a:extLst>
          </p:cNvPr>
          <p:cNvPicPr>
            <a:picLocks noChangeAspect="1"/>
          </p:cNvPicPr>
          <p:nvPr/>
        </p:nvPicPr>
        <p:blipFill>
          <a:blip r:embed="rId2"/>
          <a:stretch>
            <a:fillRect/>
          </a:stretch>
        </p:blipFill>
        <p:spPr>
          <a:xfrm>
            <a:off x="499602" y="118499"/>
            <a:ext cx="1737511" cy="762066"/>
          </a:xfrm>
          <a:prstGeom prst="rect">
            <a:avLst/>
          </a:prstGeom>
        </p:spPr>
      </p:pic>
    </p:spTree>
    <p:extLst>
      <p:ext uri="{BB962C8B-B14F-4D97-AF65-F5344CB8AC3E}">
        <p14:creationId xmlns:p14="http://schemas.microsoft.com/office/powerpoint/2010/main" val="2736349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33C19-B2E8-446F-9DE2-C870311FB50D}"/>
              </a:ext>
            </a:extLst>
          </p:cNvPr>
          <p:cNvSpPr>
            <a:spLocks noGrp="1"/>
          </p:cNvSpPr>
          <p:nvPr>
            <p:ph type="title"/>
          </p:nvPr>
        </p:nvSpPr>
        <p:spPr/>
        <p:txBody>
          <a:bodyPr/>
          <a:lstStyle/>
          <a:p>
            <a:r>
              <a:rPr lang="hu-HU" dirty="0"/>
              <a:t>Tapasztalatok</a:t>
            </a:r>
            <a:endParaRPr lang="en-GB" dirty="0"/>
          </a:p>
        </p:txBody>
      </p:sp>
      <p:sp>
        <p:nvSpPr>
          <p:cNvPr id="3" name="Content Placeholder 2">
            <a:extLst>
              <a:ext uri="{FF2B5EF4-FFF2-40B4-BE49-F238E27FC236}">
                <a16:creationId xmlns:a16="http://schemas.microsoft.com/office/drawing/2014/main" id="{73557453-1B89-4622-AFFA-FE9317F8CCB3}"/>
              </a:ext>
            </a:extLst>
          </p:cNvPr>
          <p:cNvSpPr>
            <a:spLocks noGrp="1"/>
          </p:cNvSpPr>
          <p:nvPr>
            <p:ph idx="1"/>
          </p:nvPr>
        </p:nvSpPr>
        <p:spPr/>
        <p:txBody>
          <a:bodyPr/>
          <a:lstStyle/>
          <a:p>
            <a:endParaRPr lang="hu-HU" dirty="0"/>
          </a:p>
          <a:p>
            <a:r>
              <a:rPr lang="hu-HU" dirty="0"/>
              <a:t>„</a:t>
            </a:r>
            <a:r>
              <a:rPr lang="en-GB" dirty="0"/>
              <a:t>Given the large number of issues reported that end up being mitigated by cleaning up the execution history and staging table data and coupled with the fact that, the clean up jobs are not scheduled in most of the cases, we wanted to reach out and ask for your input on this topic.</a:t>
            </a:r>
            <a:r>
              <a:rPr lang="hu-HU" dirty="0"/>
              <a:t>” </a:t>
            </a:r>
          </a:p>
          <a:p>
            <a:r>
              <a:rPr lang="hu-HU" dirty="0"/>
              <a:t>Microsoft tapasztalatok alapján fejleszt a cleanup jobokon</a:t>
            </a:r>
            <a:endParaRPr lang="en-GB" dirty="0"/>
          </a:p>
        </p:txBody>
      </p:sp>
    </p:spTree>
    <p:extLst>
      <p:ext uri="{BB962C8B-B14F-4D97-AF65-F5344CB8AC3E}">
        <p14:creationId xmlns:p14="http://schemas.microsoft.com/office/powerpoint/2010/main" val="26319570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ACB4E5F-3B39-456B-A1D4-D329DDFA073E}"/>
              </a:ext>
            </a:extLst>
          </p:cNvPr>
          <p:cNvSpPr>
            <a:spLocks noGrp="1"/>
          </p:cNvSpPr>
          <p:nvPr>
            <p:ph type="body" sz="quarter" idx="10"/>
          </p:nvPr>
        </p:nvSpPr>
        <p:spPr>
          <a:xfrm>
            <a:off x="0" y="1506583"/>
            <a:ext cx="12192000" cy="5972854"/>
          </a:xfrm>
        </p:spPr>
        <p:txBody>
          <a:bodyPr/>
          <a:lstStyle/>
          <a:p>
            <a:r>
              <a:rPr lang="en-GB" sz="2000" b="1" dirty="0"/>
              <a:t>Job history clean up (Platform update 29</a:t>
            </a:r>
            <a:r>
              <a:rPr lang="hu-HU" sz="2000" b="1" dirty="0"/>
              <a:t>-től</a:t>
            </a:r>
            <a:r>
              <a:rPr lang="en-GB" sz="2000" b="1" dirty="0"/>
              <a:t>)</a:t>
            </a:r>
          </a:p>
          <a:p>
            <a:r>
              <a:rPr lang="en-GB" sz="2000" dirty="0"/>
              <a:t>The job history clean-up functionality in data management must be used to schedule a periodic </a:t>
            </a:r>
            <a:r>
              <a:rPr lang="en-GB" sz="2000" dirty="0" err="1"/>
              <a:t>cleanup</a:t>
            </a:r>
            <a:r>
              <a:rPr lang="en-GB" sz="2000" dirty="0"/>
              <a:t> of the execution history. This functionality replaces the previous staging table clean-up functionality, which is now deprecated. The following tables will be cleaned up by the clean-up process.</a:t>
            </a:r>
          </a:p>
          <a:p>
            <a:r>
              <a:rPr lang="en-GB" sz="2000" dirty="0"/>
              <a:t>All staging tables</a:t>
            </a:r>
          </a:p>
          <a:p>
            <a:r>
              <a:rPr lang="en-GB" sz="2000" dirty="0"/>
              <a:t>DMFSTAGINGVALIDATIONLOG</a:t>
            </a:r>
          </a:p>
          <a:p>
            <a:r>
              <a:rPr lang="en-GB" sz="2000" dirty="0"/>
              <a:t>DMFSTAGINGEXECUTIONERRORS</a:t>
            </a:r>
          </a:p>
          <a:p>
            <a:r>
              <a:rPr lang="en-GB" sz="2000" dirty="0"/>
              <a:t>DMFSTAGINGLOGDETAIL</a:t>
            </a:r>
          </a:p>
          <a:p>
            <a:r>
              <a:rPr lang="en-GB" sz="2000" dirty="0"/>
              <a:t>DMFSTAGINGLOG</a:t>
            </a:r>
          </a:p>
          <a:p>
            <a:r>
              <a:rPr lang="en-GB" sz="2000" dirty="0"/>
              <a:t>DMFDEFINITIONGROUPEXECUTIONHISTORY</a:t>
            </a:r>
          </a:p>
          <a:p>
            <a:r>
              <a:rPr lang="en-GB" sz="2000" dirty="0"/>
              <a:t>DMFEXECUTION</a:t>
            </a:r>
          </a:p>
          <a:p>
            <a:r>
              <a:rPr lang="en-GB" sz="2000" dirty="0"/>
              <a:t>DMFDEFINITIONGROUPEXECUTION</a:t>
            </a:r>
          </a:p>
          <a:p>
            <a:r>
              <a:rPr lang="en-GB" sz="2000" dirty="0"/>
              <a:t>The functionality must be enabled in feature management and then can be accessed from </a:t>
            </a:r>
            <a:br>
              <a:rPr lang="hu-HU" sz="2000" dirty="0"/>
            </a:br>
            <a:r>
              <a:rPr lang="en-GB" sz="2000" b="1" dirty="0"/>
              <a:t>Data management &gt; Job history </a:t>
            </a:r>
            <a:r>
              <a:rPr lang="en-GB" sz="2000" b="1" dirty="0" err="1"/>
              <a:t>cleanup</a:t>
            </a:r>
            <a:r>
              <a:rPr lang="en-GB" dirty="0"/>
              <a:t>.</a:t>
            </a:r>
          </a:p>
          <a:p>
            <a:endParaRPr lang="en-US" sz="2353" dirty="0"/>
          </a:p>
        </p:txBody>
      </p:sp>
      <p:sp>
        <p:nvSpPr>
          <p:cNvPr id="3" name="Title 2">
            <a:extLst>
              <a:ext uri="{FF2B5EF4-FFF2-40B4-BE49-F238E27FC236}">
                <a16:creationId xmlns:a16="http://schemas.microsoft.com/office/drawing/2014/main" id="{A29CEB14-14D2-462D-9854-B0DFC6570432}"/>
              </a:ext>
            </a:extLst>
          </p:cNvPr>
          <p:cNvSpPr>
            <a:spLocks noGrp="1"/>
          </p:cNvSpPr>
          <p:nvPr>
            <p:ph type="title"/>
          </p:nvPr>
        </p:nvSpPr>
        <p:spPr>
          <a:xfrm>
            <a:off x="838200" y="365126"/>
            <a:ext cx="10515600" cy="1141458"/>
          </a:xfrm>
        </p:spPr>
        <p:txBody>
          <a:bodyPr>
            <a:normAutofit/>
          </a:bodyPr>
          <a:lstStyle/>
          <a:p>
            <a:r>
              <a:rPr lang="hu-HU" dirty="0"/>
              <a:t>Tapasztalatok – data cleanup</a:t>
            </a:r>
          </a:p>
        </p:txBody>
      </p:sp>
      <p:pic>
        <p:nvPicPr>
          <p:cNvPr id="2" name="Picture 1">
            <a:extLst>
              <a:ext uri="{FF2B5EF4-FFF2-40B4-BE49-F238E27FC236}">
                <a16:creationId xmlns:a16="http://schemas.microsoft.com/office/drawing/2014/main" id="{D3C1320A-CD1A-4405-9F88-EE4836E12C9C}"/>
              </a:ext>
            </a:extLst>
          </p:cNvPr>
          <p:cNvPicPr>
            <a:picLocks noChangeAspect="1"/>
          </p:cNvPicPr>
          <p:nvPr/>
        </p:nvPicPr>
        <p:blipFill>
          <a:blip r:embed="rId3"/>
          <a:stretch>
            <a:fillRect/>
          </a:stretch>
        </p:blipFill>
        <p:spPr>
          <a:xfrm>
            <a:off x="5248619" y="2785376"/>
            <a:ext cx="5299976" cy="2776178"/>
          </a:xfrm>
          <a:prstGeom prst="rect">
            <a:avLst/>
          </a:prstGeom>
        </p:spPr>
      </p:pic>
    </p:spTree>
    <p:extLst>
      <p:ext uri="{BB962C8B-B14F-4D97-AF65-F5344CB8AC3E}">
        <p14:creationId xmlns:p14="http://schemas.microsoft.com/office/powerpoint/2010/main" val="235261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3E4C3-BFCB-414F-9C25-36646A4DEAF4}"/>
              </a:ext>
            </a:extLst>
          </p:cNvPr>
          <p:cNvSpPr>
            <a:spLocks noGrp="1"/>
          </p:cNvSpPr>
          <p:nvPr>
            <p:ph type="title"/>
          </p:nvPr>
        </p:nvSpPr>
        <p:spPr>
          <a:xfrm>
            <a:off x="838200" y="365125"/>
            <a:ext cx="10515600" cy="1325563"/>
          </a:xfrm>
        </p:spPr>
        <p:txBody>
          <a:bodyPr/>
          <a:lstStyle/>
          <a:p>
            <a:r>
              <a:rPr lang="hu-HU"/>
              <a:t>Services and integration</a:t>
            </a:r>
            <a:endParaRPr lang="en-GB" dirty="0"/>
          </a:p>
        </p:txBody>
      </p:sp>
      <p:sp>
        <p:nvSpPr>
          <p:cNvPr id="4" name="Rectangle 3">
            <a:extLst>
              <a:ext uri="{FF2B5EF4-FFF2-40B4-BE49-F238E27FC236}">
                <a16:creationId xmlns:a16="http://schemas.microsoft.com/office/drawing/2014/main" id="{2CC61DAC-42C4-4190-A2BA-C24D2F16D406}"/>
              </a:ext>
            </a:extLst>
          </p:cNvPr>
          <p:cNvSpPr/>
          <p:nvPr/>
        </p:nvSpPr>
        <p:spPr>
          <a:xfrm>
            <a:off x="8993957" y="2885630"/>
            <a:ext cx="3198044"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hu-HU" dirty="0"/>
              <a:t>+ Azure Data Lake storage gen2!</a:t>
            </a:r>
            <a:endParaRPr lang="en-GB" dirty="0"/>
          </a:p>
        </p:txBody>
      </p:sp>
      <p:sp>
        <p:nvSpPr>
          <p:cNvPr id="3" name="Content Placeholder 2">
            <a:extLst>
              <a:ext uri="{FF2B5EF4-FFF2-40B4-BE49-F238E27FC236}">
                <a16:creationId xmlns:a16="http://schemas.microsoft.com/office/drawing/2014/main" id="{3DB1F4CF-B251-439E-B27A-EC3139CD1A3C}"/>
              </a:ext>
            </a:extLst>
          </p:cNvPr>
          <p:cNvSpPr>
            <a:spLocks noGrp="1"/>
          </p:cNvSpPr>
          <p:nvPr>
            <p:ph idx="1"/>
          </p:nvPr>
        </p:nvSpPr>
        <p:spPr>
          <a:xfrm>
            <a:off x="838200" y="1825625"/>
            <a:ext cx="10515600" cy="4351338"/>
          </a:xfrm>
        </p:spPr>
        <p:txBody>
          <a:bodyPr/>
          <a:lstStyle/>
          <a:p>
            <a:endParaRPr lang="en-GB" dirty="0"/>
          </a:p>
        </p:txBody>
      </p:sp>
      <p:pic>
        <p:nvPicPr>
          <p:cNvPr id="6" name="Picture 2" descr="Machine generated alternative text:&#10;Service and Integrations Overview &#10;SOAP &#10;(HTTPS/XML) &#10;X ++ Class &#10;REST &#10;(HTTP/JSON) &#10;Odata &#10;(HTTPS/JSON/XML) &#10;File Upload &#10;Application Server (AOS) &#10;Data Import/Export Framework (DIXF) &#10;Data &#10;Transform &#10;Validation &#10;Mapping &#10;Staging &#10;Asynchronous high volume &#10;interface &#10;Date Entity (simplified projection of schema) &#10;X++ Class &#10;Relational &#10;Table(s) &#10;Query &#10;Azure SQL Database &#10;Aggregate &#10;Query &#10;SSAS &#10;Cuin ">
            <a:extLst>
              <a:ext uri="{FF2B5EF4-FFF2-40B4-BE49-F238E27FC236}">
                <a16:creationId xmlns:a16="http://schemas.microsoft.com/office/drawing/2014/main" id="{8B745B5B-0AE9-47FA-92D3-674648185E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337" y="1367747"/>
            <a:ext cx="8283619" cy="4470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42587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ACB4E5F-3B39-456B-A1D4-D329DDFA073E}"/>
              </a:ext>
            </a:extLst>
          </p:cNvPr>
          <p:cNvSpPr>
            <a:spLocks noGrp="1"/>
          </p:cNvSpPr>
          <p:nvPr>
            <p:ph type="body" sz="quarter" idx="10"/>
          </p:nvPr>
        </p:nvSpPr>
        <p:spPr>
          <a:xfrm>
            <a:off x="717540" y="1785554"/>
            <a:ext cx="11199760" cy="2688685"/>
          </a:xfrm>
        </p:spPr>
        <p:txBody>
          <a:bodyPr/>
          <a:lstStyle/>
          <a:p>
            <a:r>
              <a:rPr lang="en-US" sz="2353" dirty="0">
                <a:hlinkClick r:id="rId3"/>
              </a:rPr>
              <a:t>http://daxvisionerp.com/data-entity-export-error-azure-storage-emulator-issue/</a:t>
            </a:r>
            <a:endParaRPr lang="hu-HU" sz="2353" dirty="0"/>
          </a:p>
          <a:p>
            <a:r>
              <a:rPr lang="hu-HU" sz="2353" dirty="0"/>
              <a:t>Notexists join nem lehet data entity datasourceban</a:t>
            </a:r>
          </a:p>
          <a:p>
            <a:r>
              <a:rPr lang="hu-HU" sz="2353" dirty="0"/>
              <a:t>Composite entity csak full push-t tud</a:t>
            </a:r>
          </a:p>
          <a:p>
            <a:r>
              <a:rPr lang="en-GB" sz="2353" dirty="0"/>
              <a:t>Data entity not shown in Data entities list</a:t>
            </a:r>
            <a:r>
              <a:rPr lang="hu-HU" sz="2353" dirty="0"/>
              <a:t> – label issue</a:t>
            </a:r>
          </a:p>
          <a:p>
            <a:endParaRPr lang="hu-HU" sz="2353" dirty="0"/>
          </a:p>
          <a:p>
            <a:endParaRPr lang="en-US" sz="2353" dirty="0"/>
          </a:p>
        </p:txBody>
      </p:sp>
      <p:sp>
        <p:nvSpPr>
          <p:cNvPr id="3" name="Title 2">
            <a:extLst>
              <a:ext uri="{FF2B5EF4-FFF2-40B4-BE49-F238E27FC236}">
                <a16:creationId xmlns:a16="http://schemas.microsoft.com/office/drawing/2014/main" id="{A29CEB14-14D2-462D-9854-B0DFC6570432}"/>
              </a:ext>
            </a:extLst>
          </p:cNvPr>
          <p:cNvSpPr>
            <a:spLocks noGrp="1"/>
          </p:cNvSpPr>
          <p:nvPr>
            <p:ph type="title"/>
          </p:nvPr>
        </p:nvSpPr>
        <p:spPr/>
        <p:txBody>
          <a:bodyPr>
            <a:normAutofit/>
          </a:bodyPr>
          <a:lstStyle/>
          <a:p>
            <a:r>
              <a:rPr lang="hu-HU" dirty="0"/>
              <a:t>Tapasztalatok</a:t>
            </a:r>
          </a:p>
        </p:txBody>
      </p:sp>
    </p:spTree>
    <p:extLst>
      <p:ext uri="{BB962C8B-B14F-4D97-AF65-F5344CB8AC3E}">
        <p14:creationId xmlns:p14="http://schemas.microsoft.com/office/powerpoint/2010/main" val="432749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461963-AA0B-4A84-8F31-F1FC0D90817C}"/>
              </a:ext>
            </a:extLst>
          </p:cNvPr>
          <p:cNvPicPr>
            <a:picLocks noChangeAspect="1"/>
          </p:cNvPicPr>
          <p:nvPr/>
        </p:nvPicPr>
        <p:blipFill>
          <a:blip r:embed="rId2"/>
          <a:stretch>
            <a:fillRect/>
          </a:stretch>
        </p:blipFill>
        <p:spPr>
          <a:xfrm>
            <a:off x="0" y="1526891"/>
            <a:ext cx="8783511" cy="5292629"/>
          </a:xfrm>
          <a:prstGeom prst="rect">
            <a:avLst/>
          </a:prstGeom>
        </p:spPr>
      </p:pic>
      <p:sp>
        <p:nvSpPr>
          <p:cNvPr id="2" name="Text Placeholder 1">
            <a:extLst>
              <a:ext uri="{FF2B5EF4-FFF2-40B4-BE49-F238E27FC236}">
                <a16:creationId xmlns:a16="http://schemas.microsoft.com/office/drawing/2014/main" id="{D0A3EDFE-F478-49C8-AD1C-A7FF8D63D601}"/>
              </a:ext>
            </a:extLst>
          </p:cNvPr>
          <p:cNvSpPr>
            <a:spLocks noGrp="1"/>
          </p:cNvSpPr>
          <p:nvPr>
            <p:ph type="body" sz="quarter" idx="10"/>
          </p:nvPr>
        </p:nvSpPr>
        <p:spPr>
          <a:xfrm>
            <a:off x="8891450" y="1593669"/>
            <a:ext cx="3025849" cy="3350533"/>
          </a:xfrm>
        </p:spPr>
        <p:txBody>
          <a:bodyPr/>
          <a:lstStyle/>
          <a:p>
            <a:r>
              <a:rPr lang="hu-HU" dirty="0"/>
              <a:t>„</a:t>
            </a:r>
            <a:r>
              <a:rPr lang="en-GB" dirty="0"/>
              <a:t>Cannot create a record in Entity (</a:t>
            </a:r>
            <a:r>
              <a:rPr lang="en-GB" dirty="0" err="1"/>
              <a:t>DMFEntity</a:t>
            </a:r>
            <a:r>
              <a:rPr lang="en-GB" dirty="0"/>
              <a:t>)</a:t>
            </a:r>
            <a:r>
              <a:rPr lang="hu-HU" dirty="0"/>
              <a:t>” </a:t>
            </a:r>
            <a:endParaRPr lang="en-GB" dirty="0"/>
          </a:p>
        </p:txBody>
      </p:sp>
      <p:sp>
        <p:nvSpPr>
          <p:cNvPr id="3" name="Title 2">
            <a:extLst>
              <a:ext uri="{FF2B5EF4-FFF2-40B4-BE49-F238E27FC236}">
                <a16:creationId xmlns:a16="http://schemas.microsoft.com/office/drawing/2014/main" id="{91483E2A-D503-42BF-A24B-75B73B86FE6E}"/>
              </a:ext>
            </a:extLst>
          </p:cNvPr>
          <p:cNvSpPr>
            <a:spLocks noGrp="1"/>
          </p:cNvSpPr>
          <p:nvPr>
            <p:ph type="title"/>
          </p:nvPr>
        </p:nvSpPr>
        <p:spPr>
          <a:xfrm>
            <a:off x="0" y="365125"/>
            <a:ext cx="12192000" cy="1325563"/>
          </a:xfrm>
        </p:spPr>
        <p:txBody>
          <a:bodyPr/>
          <a:lstStyle/>
          <a:p>
            <a:r>
              <a:rPr lang="hu-HU" dirty="0"/>
              <a:t>Tapasztalatok – build project</a:t>
            </a:r>
            <a:endParaRPr lang="en-GB" dirty="0"/>
          </a:p>
        </p:txBody>
      </p:sp>
    </p:spTree>
    <p:extLst>
      <p:ext uri="{BB962C8B-B14F-4D97-AF65-F5344CB8AC3E}">
        <p14:creationId xmlns:p14="http://schemas.microsoft.com/office/powerpoint/2010/main" val="297413147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9CE590-5245-4624-99BD-9CD32D89F5BC}"/>
              </a:ext>
            </a:extLst>
          </p:cNvPr>
          <p:cNvSpPr>
            <a:spLocks noGrp="1"/>
          </p:cNvSpPr>
          <p:nvPr>
            <p:ph type="title"/>
          </p:nvPr>
        </p:nvSpPr>
        <p:spPr>
          <a:xfrm>
            <a:off x="2573518" y="585216"/>
            <a:ext cx="8780282" cy="630842"/>
          </a:xfrm>
        </p:spPr>
        <p:txBody>
          <a:bodyPr vert="horz" lIns="91440" tIns="45720" rIns="91440" bIns="45720" rtlCol="0" anchor="b">
            <a:normAutofit fontScale="90000"/>
          </a:bodyPr>
          <a:lstStyle/>
          <a:p>
            <a:r>
              <a:rPr lang="en-US" kern="1200" dirty="0" err="1">
                <a:solidFill>
                  <a:schemeClr val="tx1"/>
                </a:solidFill>
                <a:latin typeface="+mj-lt"/>
                <a:ea typeface="+mj-ea"/>
                <a:cs typeface="+mj-cs"/>
              </a:rPr>
              <a:t>Tapasztalatok</a:t>
            </a:r>
            <a:r>
              <a:rPr lang="en-US" kern="1200" dirty="0">
                <a:solidFill>
                  <a:schemeClr val="tx1"/>
                </a:solidFill>
                <a:latin typeface="+mj-lt"/>
                <a:ea typeface="+mj-ea"/>
                <a:cs typeface="+mj-cs"/>
              </a:rPr>
              <a:t> - </a:t>
            </a:r>
            <a:r>
              <a:rPr lang="en-US" kern="1200" dirty="0" err="1">
                <a:solidFill>
                  <a:schemeClr val="tx1"/>
                </a:solidFill>
                <a:latin typeface="+mj-lt"/>
                <a:ea typeface="+mj-ea"/>
                <a:cs typeface="+mj-cs"/>
              </a:rPr>
              <a:t>IsPrimary</a:t>
            </a:r>
            <a:endParaRPr lang="en-US" kern="1200" dirty="0">
              <a:solidFill>
                <a:schemeClr val="tx1"/>
              </a:solidFill>
              <a:latin typeface="+mj-lt"/>
              <a:ea typeface="+mj-ea"/>
              <a:cs typeface="+mj-cs"/>
            </a:endParaRPr>
          </a:p>
        </p:txBody>
      </p:sp>
      <p:sp>
        <p:nvSpPr>
          <p:cNvPr id="2" name="Text Placeholder 1">
            <a:extLst>
              <a:ext uri="{FF2B5EF4-FFF2-40B4-BE49-F238E27FC236}">
                <a16:creationId xmlns:a16="http://schemas.microsoft.com/office/drawing/2014/main" id="{29CB4333-B3B1-48B7-B352-1B04B98BC436}"/>
              </a:ext>
            </a:extLst>
          </p:cNvPr>
          <p:cNvSpPr>
            <a:spLocks noGrp="1"/>
          </p:cNvSpPr>
          <p:nvPr>
            <p:ph type="body" sz="quarter" idx="10"/>
          </p:nvPr>
        </p:nvSpPr>
        <p:spPr>
          <a:xfrm>
            <a:off x="7988808" y="1461155"/>
            <a:ext cx="3364992" cy="4683613"/>
          </a:xfrm>
        </p:spPr>
        <p:txBody>
          <a:bodyPr vert="horz" lIns="91440" tIns="45720" rIns="91440" bIns="45720" rtlCol="0">
            <a:normAutofit/>
          </a:bodyPr>
          <a:lstStyle/>
          <a:p>
            <a:pPr marL="0" indent="0">
              <a:buNone/>
            </a:pPr>
            <a:r>
              <a:rPr lang="hu-HU" sz="2400" kern="1200" dirty="0">
                <a:solidFill>
                  <a:schemeClr val="tx1"/>
                </a:solidFill>
                <a:latin typeface="+mn-lt"/>
                <a:ea typeface="+mn-ea"/>
                <a:cs typeface="+mn-cs"/>
              </a:rPr>
              <a:t>„</a:t>
            </a:r>
            <a:r>
              <a:rPr lang="en-US" sz="2400" kern="1200" dirty="0">
                <a:solidFill>
                  <a:schemeClr val="tx1"/>
                </a:solidFill>
                <a:latin typeface="+mn-lt"/>
                <a:ea typeface="+mn-ea"/>
                <a:cs typeface="+mn-cs"/>
              </a:rPr>
              <a:t>Local variable named ‚is</a:t>
            </a:r>
            <a:r>
              <a:rPr lang="hu-HU" sz="2400" kern="1200" dirty="0">
                <a:solidFill>
                  <a:schemeClr val="tx1"/>
                </a:solidFill>
                <a:latin typeface="+mn-lt"/>
                <a:ea typeface="+mn-ea"/>
                <a:cs typeface="+mn-cs"/>
              </a:rPr>
              <a:t>P</a:t>
            </a:r>
            <a:r>
              <a:rPr lang="en-US" sz="2400" kern="1200" dirty="0" err="1">
                <a:solidFill>
                  <a:schemeClr val="tx1"/>
                </a:solidFill>
                <a:latin typeface="+mn-lt"/>
                <a:ea typeface="+mn-ea"/>
                <a:cs typeface="+mn-cs"/>
              </a:rPr>
              <a:t>rimary</a:t>
            </a:r>
            <a:r>
              <a:rPr lang="en-US" sz="2400" kern="1200" dirty="0">
                <a:solidFill>
                  <a:schemeClr val="tx1"/>
                </a:solidFill>
                <a:latin typeface="+mn-lt"/>
                <a:ea typeface="+mn-ea"/>
                <a:cs typeface="+mn-cs"/>
              </a:rPr>
              <a:t>’</a:t>
            </a:r>
            <a:r>
              <a:rPr lang="hu-HU" sz="2400" kern="1200" dirty="0">
                <a:solidFill>
                  <a:schemeClr val="tx1"/>
                </a:solidFill>
                <a:latin typeface="+mn-lt"/>
                <a:ea typeface="+mn-ea"/>
                <a:cs typeface="+mn-cs"/>
              </a:rPr>
              <a:t> cannot be declared in this scope because it would give a different meaning to ‚IsPrimary’, which is already used in parent or current scope to define something else.”</a:t>
            </a:r>
            <a:endParaRPr lang="en-US" sz="2400" kern="1200" dirty="0">
              <a:solidFill>
                <a:schemeClr val="tx1"/>
              </a:solidFill>
              <a:latin typeface="+mn-lt"/>
              <a:ea typeface="+mn-ea"/>
              <a:cs typeface="+mn-cs"/>
            </a:endParaRPr>
          </a:p>
        </p:txBody>
      </p:sp>
      <p:pic>
        <p:nvPicPr>
          <p:cNvPr id="5" name="Picture 2">
            <a:extLst>
              <a:ext uri="{FF2B5EF4-FFF2-40B4-BE49-F238E27FC236}">
                <a16:creationId xmlns:a16="http://schemas.microsoft.com/office/drawing/2014/main" id="{13CC1B62-E265-44F1-B4B0-382258A3DDC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4172" y="1571741"/>
            <a:ext cx="6848856" cy="3595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55811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76EEFAF1-CC29-4634-A09B-42C39264C34A}"/>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600" kern="1200">
                <a:solidFill>
                  <a:schemeClr val="tx1"/>
                </a:solidFill>
                <a:latin typeface="+mj-lt"/>
                <a:ea typeface="+mj-ea"/>
                <a:cs typeface="+mj-cs"/>
              </a:rPr>
              <a:t>„The record already exisits” error composite entity exportnál</a:t>
            </a:r>
          </a:p>
        </p:txBody>
      </p:sp>
      <p:sp>
        <p:nvSpPr>
          <p:cNvPr id="2" name="Text Placeholder 1">
            <a:extLst>
              <a:ext uri="{FF2B5EF4-FFF2-40B4-BE49-F238E27FC236}">
                <a16:creationId xmlns:a16="http://schemas.microsoft.com/office/drawing/2014/main" id="{5114E6A2-68EB-4F2C-B354-B133ECA3E762}"/>
              </a:ext>
            </a:extLst>
          </p:cNvPr>
          <p:cNvSpPr>
            <a:spLocks noGrp="1"/>
          </p:cNvSpPr>
          <p:nvPr>
            <p:ph type="body" sz="quarter" idx="10"/>
          </p:nvPr>
        </p:nvSpPr>
        <p:spPr>
          <a:xfrm>
            <a:off x="643468" y="2638043"/>
            <a:ext cx="3363974" cy="3415623"/>
          </a:xfrm>
        </p:spPr>
        <p:txBody>
          <a:bodyPr vert="horz" lIns="91440" tIns="45720" rIns="91440" bIns="45720" rtlCol="0">
            <a:normAutofit/>
          </a:bodyPr>
          <a:lstStyle/>
          <a:p>
            <a:r>
              <a:rPr lang="en-US" sz="2000" dirty="0"/>
              <a:t>cluster &amp; staging index?</a:t>
            </a:r>
          </a:p>
          <a:p>
            <a:endParaRPr lang="en-US" sz="2000" dirty="0"/>
          </a:p>
        </p:txBody>
      </p:sp>
      <p:pic>
        <p:nvPicPr>
          <p:cNvPr id="4" name="Picture 3">
            <a:extLst>
              <a:ext uri="{FF2B5EF4-FFF2-40B4-BE49-F238E27FC236}">
                <a16:creationId xmlns:a16="http://schemas.microsoft.com/office/drawing/2014/main" id="{C4557B67-0CC3-4C7C-BB0F-9A8A4E6A29EF}"/>
              </a:ext>
            </a:extLst>
          </p:cNvPr>
          <p:cNvPicPr>
            <a:picLocks noChangeAspect="1"/>
          </p:cNvPicPr>
          <p:nvPr/>
        </p:nvPicPr>
        <p:blipFill>
          <a:blip r:embed="rId2"/>
          <a:stretch>
            <a:fillRect/>
          </a:stretch>
        </p:blipFill>
        <p:spPr>
          <a:xfrm>
            <a:off x="6049423" y="643467"/>
            <a:ext cx="4747449" cy="5410199"/>
          </a:xfrm>
          <a:prstGeom prst="rect">
            <a:avLst/>
          </a:prstGeom>
        </p:spPr>
      </p:pic>
    </p:spTree>
    <p:extLst>
      <p:ext uri="{BB962C8B-B14F-4D97-AF65-F5344CB8AC3E}">
        <p14:creationId xmlns:p14="http://schemas.microsoft.com/office/powerpoint/2010/main" val="2552420933"/>
      </p:ext>
    </p:extLst>
  </p:cSld>
  <p:clrMapOvr>
    <a:overrideClrMapping bg1="dk1" tx1="lt1" bg2="dk2" tx2="lt2" accent1="accent1" accent2="accent2" accent3="accent3" accent4="accent4" accent5="accent5" accent6="accent6" hlink="hlink" folHlink="folHlink"/>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F5DA-161A-4EA6-AACD-DACBD9EC3D99}"/>
              </a:ext>
            </a:extLst>
          </p:cNvPr>
          <p:cNvSpPr>
            <a:spLocks noGrp="1"/>
          </p:cNvSpPr>
          <p:nvPr>
            <p:ph type="title"/>
          </p:nvPr>
        </p:nvSpPr>
        <p:spPr/>
        <p:txBody>
          <a:bodyPr/>
          <a:lstStyle/>
          <a:p>
            <a:r>
              <a:rPr lang="hu-HU" dirty="0"/>
              <a:t>Miről volt szó</a:t>
            </a:r>
            <a:endParaRPr lang="en-GB" dirty="0"/>
          </a:p>
        </p:txBody>
      </p:sp>
      <p:sp>
        <p:nvSpPr>
          <p:cNvPr id="3" name="Content Placeholder 2">
            <a:extLst>
              <a:ext uri="{FF2B5EF4-FFF2-40B4-BE49-F238E27FC236}">
                <a16:creationId xmlns:a16="http://schemas.microsoft.com/office/drawing/2014/main" id="{7577DEB1-DDB0-475E-9075-DD7ABE84E9A6}"/>
              </a:ext>
            </a:extLst>
          </p:cNvPr>
          <p:cNvSpPr>
            <a:spLocks noGrp="1"/>
          </p:cNvSpPr>
          <p:nvPr>
            <p:ph idx="1"/>
          </p:nvPr>
        </p:nvSpPr>
        <p:spPr/>
        <p:txBody>
          <a:bodyPr>
            <a:normAutofit/>
          </a:bodyPr>
          <a:lstStyle/>
          <a:p>
            <a:pPr lvl="1"/>
            <a:r>
              <a:rPr lang="hu-HU" dirty="0"/>
              <a:t>Data entity áttekintés</a:t>
            </a:r>
          </a:p>
          <a:p>
            <a:pPr lvl="1"/>
            <a:r>
              <a:rPr lang="hu-HU" dirty="0"/>
              <a:t>Entity demo</a:t>
            </a:r>
          </a:p>
          <a:p>
            <a:pPr lvl="1"/>
            <a:r>
              <a:rPr lang="hu-HU" dirty="0"/>
              <a:t>Data management</a:t>
            </a:r>
          </a:p>
          <a:p>
            <a:pPr lvl="1"/>
            <a:r>
              <a:rPr lang="hu-HU" dirty="0"/>
              <a:t>OData</a:t>
            </a:r>
          </a:p>
          <a:p>
            <a:pPr lvl="1"/>
            <a:r>
              <a:rPr lang="hu-HU" dirty="0"/>
              <a:t>Composite data entity </a:t>
            </a:r>
          </a:p>
          <a:p>
            <a:pPr lvl="1"/>
            <a:r>
              <a:rPr lang="hu-HU" dirty="0"/>
              <a:t>Tapasztalatok</a:t>
            </a:r>
          </a:p>
          <a:p>
            <a:pPr marL="457200" lvl="1" indent="0">
              <a:buNone/>
            </a:pPr>
            <a:endParaRPr lang="en-GB" dirty="0"/>
          </a:p>
        </p:txBody>
      </p:sp>
    </p:spTree>
    <p:extLst>
      <p:ext uri="{BB962C8B-B14F-4D97-AF65-F5344CB8AC3E}">
        <p14:creationId xmlns:p14="http://schemas.microsoft.com/office/powerpoint/2010/main" val="409591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EC101-AC5C-47E1-A04E-A3AF1511FEB4}"/>
              </a:ext>
            </a:extLst>
          </p:cNvPr>
          <p:cNvSpPr>
            <a:spLocks noGrp="1"/>
          </p:cNvSpPr>
          <p:nvPr>
            <p:ph type="title"/>
          </p:nvPr>
        </p:nvSpPr>
        <p:spPr/>
        <p:txBody>
          <a:bodyPr/>
          <a:lstStyle/>
          <a:p>
            <a:r>
              <a:rPr lang="hu-HU" dirty="0"/>
              <a:t>Köszönöm</a:t>
            </a:r>
            <a:endParaRPr lang="en-GB" dirty="0"/>
          </a:p>
        </p:txBody>
      </p:sp>
      <p:sp>
        <p:nvSpPr>
          <p:cNvPr id="3" name="Content Placeholder 2">
            <a:extLst>
              <a:ext uri="{FF2B5EF4-FFF2-40B4-BE49-F238E27FC236}">
                <a16:creationId xmlns:a16="http://schemas.microsoft.com/office/drawing/2014/main" id="{080CF816-6B2A-4A6F-9146-49442ACA0A74}"/>
              </a:ext>
            </a:extLst>
          </p:cNvPr>
          <p:cNvSpPr>
            <a:spLocks noGrp="1"/>
          </p:cNvSpPr>
          <p:nvPr>
            <p:ph idx="1"/>
          </p:nvPr>
        </p:nvSpPr>
        <p:spPr/>
        <p:txBody>
          <a:bodyPr/>
          <a:lstStyle/>
          <a:p>
            <a:pPr marL="0" indent="0">
              <a:buNone/>
            </a:pPr>
            <a:r>
              <a:rPr lang="hu-HU" dirty="0"/>
              <a:t>Prokopecz Péter</a:t>
            </a:r>
          </a:p>
          <a:p>
            <a:pPr marL="0" indent="0">
              <a:buNone/>
            </a:pPr>
            <a:r>
              <a:rPr lang="hu-HU" dirty="0">
                <a:hlinkClick r:id="rId2"/>
              </a:rPr>
              <a:t>info@daxvisionerp.com</a:t>
            </a:r>
            <a:endParaRPr lang="hu-HU" dirty="0"/>
          </a:p>
          <a:p>
            <a:pPr marL="0" indent="0">
              <a:buNone/>
            </a:pPr>
            <a:r>
              <a:rPr lang="hu-HU" dirty="0"/>
              <a:t>DAXVision ERP Consulting Kft.</a:t>
            </a:r>
          </a:p>
          <a:p>
            <a:pPr marL="0" indent="0">
              <a:buNone/>
            </a:pPr>
            <a:r>
              <a:rPr lang="hu-HU" dirty="0">
                <a:hlinkClick r:id="rId3"/>
              </a:rPr>
              <a:t>http://www.daxvisionerp.com/</a:t>
            </a:r>
            <a:endParaRPr lang="hu-HU" dirty="0"/>
          </a:p>
          <a:p>
            <a:pPr marL="0" indent="0">
              <a:buNone/>
            </a:pPr>
            <a:endParaRPr lang="hu-HU" dirty="0"/>
          </a:p>
        </p:txBody>
      </p:sp>
    </p:spTree>
    <p:extLst>
      <p:ext uri="{BB962C8B-B14F-4D97-AF65-F5344CB8AC3E}">
        <p14:creationId xmlns:p14="http://schemas.microsoft.com/office/powerpoint/2010/main" val="1230342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ACB4E5F-3B39-456B-A1D4-D329DDFA073E}"/>
              </a:ext>
            </a:extLst>
          </p:cNvPr>
          <p:cNvSpPr>
            <a:spLocks noGrp="1"/>
          </p:cNvSpPr>
          <p:nvPr>
            <p:ph type="body" sz="quarter" idx="10"/>
          </p:nvPr>
        </p:nvSpPr>
        <p:spPr>
          <a:xfrm>
            <a:off x="717540" y="1785554"/>
            <a:ext cx="2873449" cy="4459298"/>
          </a:xfrm>
        </p:spPr>
        <p:txBody>
          <a:bodyPr/>
          <a:lstStyle/>
          <a:p>
            <a:r>
              <a:rPr lang="it-IT" sz="2400" dirty="0"/>
              <a:t>DMF-&gt;DIXF-&gt;D365 Data Entity</a:t>
            </a:r>
          </a:p>
          <a:p>
            <a:r>
              <a:rPr lang="en-GB" sz="2400" dirty="0">
                <a:hlinkClick r:id="rId3"/>
              </a:rPr>
              <a:t>http://daxvisionerp.com/call-ax-data-entity-from-postman/</a:t>
            </a:r>
            <a:endParaRPr lang="hu-HU" sz="2400" dirty="0"/>
          </a:p>
          <a:p>
            <a:r>
              <a:rPr lang="en-GB" sz="2400" dirty="0">
                <a:hlinkClick r:id="rId4"/>
              </a:rPr>
              <a:t>http://daxvisionerp.com/excels-query-from-odata-feed-to-access-your-data-entity/</a:t>
            </a:r>
            <a:endParaRPr lang="hu-HU" sz="2400" dirty="0"/>
          </a:p>
          <a:p>
            <a:endParaRPr lang="en-US" sz="2353" dirty="0"/>
          </a:p>
        </p:txBody>
      </p:sp>
      <p:sp>
        <p:nvSpPr>
          <p:cNvPr id="3" name="Title 2">
            <a:extLst>
              <a:ext uri="{FF2B5EF4-FFF2-40B4-BE49-F238E27FC236}">
                <a16:creationId xmlns:a16="http://schemas.microsoft.com/office/drawing/2014/main" id="{A29CEB14-14D2-462D-9854-B0DFC6570432}"/>
              </a:ext>
            </a:extLst>
          </p:cNvPr>
          <p:cNvSpPr>
            <a:spLocks noGrp="1"/>
          </p:cNvSpPr>
          <p:nvPr>
            <p:ph type="title"/>
          </p:nvPr>
        </p:nvSpPr>
        <p:spPr/>
        <p:txBody>
          <a:bodyPr>
            <a:normAutofit/>
          </a:bodyPr>
          <a:lstStyle/>
          <a:p>
            <a:r>
              <a:rPr lang="hu-HU" dirty="0"/>
              <a:t>Data entity áttekintés</a:t>
            </a:r>
            <a:br>
              <a:rPr lang="hu-HU" dirty="0"/>
            </a:br>
            <a:endParaRPr lang="hu-HU" dirty="0"/>
          </a:p>
        </p:txBody>
      </p:sp>
      <p:pic>
        <p:nvPicPr>
          <p:cNvPr id="5" name="Picture 4" descr="Over1">
            <a:extLst>
              <a:ext uri="{FF2B5EF4-FFF2-40B4-BE49-F238E27FC236}">
                <a16:creationId xmlns:a16="http://schemas.microsoft.com/office/drawing/2014/main" id="{2F738B62-C26A-4B85-BC24-4EEC82D17B21}"/>
              </a:ext>
            </a:extLst>
          </p:cNvPr>
          <p:cNvPicPr>
            <a:picLocks noGrp="1"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0871" t="7183" r="5057" b="5063"/>
          <a:stretch/>
        </p:blipFill>
        <p:spPr bwMode="auto">
          <a:xfrm>
            <a:off x="3590989" y="1323929"/>
            <a:ext cx="6969080" cy="5003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8869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2FD50D0-1315-48C4-BB87-7646B049A0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CA83E95F-11F0-4EF3-B911-EC4A265F08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6" name="Freeform 44">
              <a:extLst>
                <a:ext uri="{FF2B5EF4-FFF2-40B4-BE49-F238E27FC236}">
                  <a16:creationId xmlns:a16="http://schemas.microsoft.com/office/drawing/2014/main" id="{4A5621C8-F0D7-4928-9BC5-B15B318AF6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5">
              <a:extLst>
                <a:ext uri="{FF2B5EF4-FFF2-40B4-BE49-F238E27FC236}">
                  <a16:creationId xmlns:a16="http://schemas.microsoft.com/office/drawing/2014/main" id="{3F55EE6D-8E4E-47F0-B7BC-D45AECE433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46">
              <a:extLst>
                <a:ext uri="{FF2B5EF4-FFF2-40B4-BE49-F238E27FC236}">
                  <a16:creationId xmlns:a16="http://schemas.microsoft.com/office/drawing/2014/main" id="{C2EC5D6B-2D05-4DDF-9E09-8814EA4921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47">
              <a:extLst>
                <a:ext uri="{FF2B5EF4-FFF2-40B4-BE49-F238E27FC236}">
                  <a16:creationId xmlns:a16="http://schemas.microsoft.com/office/drawing/2014/main" id="{F7890FC4-3706-4665-B92A-D37982414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Rectangle 19">
              <a:extLst>
                <a:ext uri="{FF2B5EF4-FFF2-40B4-BE49-F238E27FC236}">
                  <a16:creationId xmlns:a16="http://schemas.microsoft.com/office/drawing/2014/main" id="{5B29EAEC-4EE8-4823-BBB4-9012708C82B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 name="Title 2">
            <a:extLst>
              <a:ext uri="{FF2B5EF4-FFF2-40B4-BE49-F238E27FC236}">
                <a16:creationId xmlns:a16="http://schemas.microsoft.com/office/drawing/2014/main" id="{A29CEB14-14D2-462D-9854-B0DFC6570432}"/>
              </a:ext>
            </a:extLst>
          </p:cNvPr>
          <p:cNvSpPr>
            <a:spLocks noGrp="1"/>
          </p:cNvSpPr>
          <p:nvPr>
            <p:ph type="title"/>
          </p:nvPr>
        </p:nvSpPr>
        <p:spPr>
          <a:xfrm>
            <a:off x="1047280" y="759805"/>
            <a:ext cx="10306520" cy="1325563"/>
          </a:xfrm>
        </p:spPr>
        <p:txBody>
          <a:bodyPr vert="horz" lIns="91440" tIns="45720" rIns="91440" bIns="45720" rtlCol="0" anchor="ctr">
            <a:normAutofit/>
          </a:bodyPr>
          <a:lstStyle/>
          <a:p>
            <a:r>
              <a:rPr lang="en-US" sz="4000">
                <a:solidFill>
                  <a:srgbClr val="FFFFFF"/>
                </a:solidFill>
              </a:rPr>
              <a:t>Data entity áttekintés</a:t>
            </a:r>
          </a:p>
        </p:txBody>
      </p:sp>
      <p:sp>
        <p:nvSpPr>
          <p:cNvPr id="4" name="Text Placeholder 3">
            <a:extLst>
              <a:ext uri="{FF2B5EF4-FFF2-40B4-BE49-F238E27FC236}">
                <a16:creationId xmlns:a16="http://schemas.microsoft.com/office/drawing/2014/main" id="{6ACB4E5F-3B39-456B-A1D4-D329DDFA073E}"/>
              </a:ext>
            </a:extLst>
          </p:cNvPr>
          <p:cNvSpPr>
            <a:spLocks noGrp="1"/>
          </p:cNvSpPr>
          <p:nvPr>
            <p:ph type="body" sz="quarter" idx="10"/>
          </p:nvPr>
        </p:nvSpPr>
        <p:spPr>
          <a:xfrm>
            <a:off x="130629" y="2543175"/>
            <a:ext cx="4833257" cy="3363846"/>
          </a:xfrm>
        </p:spPr>
        <p:txBody>
          <a:bodyPr vert="horz" lIns="91440" tIns="45720" rIns="91440" bIns="45720" rtlCol="0" anchor="ctr">
            <a:normAutofit/>
          </a:bodyPr>
          <a:lstStyle/>
          <a:p>
            <a:pPr marL="0"/>
            <a:r>
              <a:rPr lang="en-US" sz="2000" dirty="0" err="1"/>
              <a:t>Normalizálás</a:t>
            </a:r>
            <a:r>
              <a:rPr lang="en-US" sz="2000" dirty="0"/>
              <a:t> – </a:t>
            </a:r>
            <a:r>
              <a:rPr lang="en-US" sz="2000" dirty="0" err="1"/>
              <a:t>Redundancia</a:t>
            </a:r>
            <a:r>
              <a:rPr lang="hu-HU" sz="2000" dirty="0"/>
              <a:t>/függőségek</a:t>
            </a:r>
            <a:endParaRPr lang="en-US" sz="2000" dirty="0"/>
          </a:p>
          <a:p>
            <a:r>
              <a:rPr lang="en-US" sz="2000" dirty="0"/>
              <a:t>I. NF (elemi </a:t>
            </a:r>
            <a:r>
              <a:rPr lang="en-US" sz="2000" dirty="0" err="1"/>
              <a:t>értékek</a:t>
            </a:r>
            <a:r>
              <a:rPr lang="en-US" sz="2000" dirty="0"/>
              <a:t> </a:t>
            </a:r>
            <a:r>
              <a:rPr lang="en-US" sz="2000" dirty="0" err="1"/>
              <a:t>és</a:t>
            </a:r>
            <a:r>
              <a:rPr lang="en-US" sz="2000" dirty="0"/>
              <a:t> </a:t>
            </a:r>
            <a:r>
              <a:rPr lang="en-US" sz="2000" dirty="0" err="1"/>
              <a:t>függnek</a:t>
            </a:r>
            <a:r>
              <a:rPr lang="en-US" sz="2000" dirty="0"/>
              <a:t> a </a:t>
            </a:r>
            <a:r>
              <a:rPr lang="en-US" sz="2000" dirty="0" err="1"/>
              <a:t>kulcstól</a:t>
            </a:r>
            <a:r>
              <a:rPr lang="en-US" sz="2000" dirty="0"/>
              <a:t>)</a:t>
            </a:r>
          </a:p>
          <a:p>
            <a:r>
              <a:rPr lang="en-US" sz="2000" dirty="0"/>
              <a:t>II. NF (</a:t>
            </a:r>
            <a:r>
              <a:rPr lang="en-US" sz="2000" dirty="0" err="1"/>
              <a:t>összetett</a:t>
            </a:r>
            <a:r>
              <a:rPr lang="en-US" sz="2000" dirty="0"/>
              <a:t> </a:t>
            </a:r>
            <a:r>
              <a:rPr lang="en-US" sz="2000" dirty="0" err="1"/>
              <a:t>kulcs</a:t>
            </a:r>
            <a:r>
              <a:rPr lang="en-US" sz="2000" dirty="0"/>
              <a:t> </a:t>
            </a:r>
            <a:r>
              <a:rPr lang="en-US" sz="2000" dirty="0" err="1"/>
              <a:t>részétől</a:t>
            </a:r>
            <a:r>
              <a:rPr lang="en-US" sz="2000" dirty="0"/>
              <a:t>)</a:t>
            </a:r>
          </a:p>
          <a:p>
            <a:r>
              <a:rPr lang="en-US" sz="2000" dirty="0"/>
              <a:t>III. NF (</a:t>
            </a:r>
            <a:r>
              <a:rPr lang="en-US" sz="2000" dirty="0" err="1"/>
              <a:t>tranzitív</a:t>
            </a:r>
            <a:r>
              <a:rPr lang="en-US" sz="2000" dirty="0"/>
              <a:t> </a:t>
            </a:r>
            <a:r>
              <a:rPr lang="en-US" sz="2000" dirty="0" err="1"/>
              <a:t>függőségek</a:t>
            </a:r>
            <a:r>
              <a:rPr lang="en-US" sz="2000" dirty="0"/>
              <a:t>: </a:t>
            </a:r>
            <a:r>
              <a:rPr lang="en-US" sz="2000" dirty="0" err="1"/>
              <a:t>függőség</a:t>
            </a:r>
            <a:r>
              <a:rPr lang="en-US" sz="2000" dirty="0"/>
              <a:t> </a:t>
            </a:r>
            <a:r>
              <a:rPr lang="en-US" sz="2000" dirty="0" err="1"/>
              <a:t>nem</a:t>
            </a:r>
            <a:r>
              <a:rPr lang="en-US" sz="2000" dirty="0"/>
              <a:t> </a:t>
            </a:r>
            <a:r>
              <a:rPr lang="en-US" sz="2000" dirty="0" err="1"/>
              <a:t>kulcs</a:t>
            </a:r>
            <a:r>
              <a:rPr lang="en-US" sz="2000" dirty="0"/>
              <a:t> </a:t>
            </a:r>
            <a:r>
              <a:rPr lang="en-US" sz="2000" dirty="0" err="1"/>
              <a:t>mezőktől</a:t>
            </a:r>
            <a:r>
              <a:rPr lang="en-US" sz="2000" dirty="0"/>
              <a:t>)</a:t>
            </a:r>
          </a:p>
        </p:txBody>
      </p:sp>
      <p:pic>
        <p:nvPicPr>
          <p:cNvPr id="7" name="Picture 6" descr="Over2">
            <a:extLst>
              <a:ext uri="{FF2B5EF4-FFF2-40B4-BE49-F238E27FC236}">
                <a16:creationId xmlns:a16="http://schemas.microsoft.com/office/drawing/2014/main" id="{021B2055-E96D-410D-9D56-0C5EA2DD392E}"/>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65263" y="2576058"/>
            <a:ext cx="3840854" cy="368558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DD456AC-66AC-4CD7-81A8-49F4AB0F71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567" r="43340" b="14691"/>
          <a:stretch/>
        </p:blipFill>
        <p:spPr bwMode="auto">
          <a:xfrm>
            <a:off x="8547296" y="2177172"/>
            <a:ext cx="2675804" cy="4628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752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3E473A3-5FB7-4F2D-A09C-D6FE3CFEFF79}"/>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hu-HU" sz="3700" dirty="0"/>
              <a:t>(Azure Data Lake!)</a:t>
            </a:r>
            <a:endParaRPr lang="en-US" sz="3700" dirty="0"/>
          </a:p>
        </p:txBody>
      </p:sp>
      <p:sp>
        <p:nvSpPr>
          <p:cNvPr id="13" name="Rectangle 1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Machine generated alternative text:&#10;Data Entity Use Cases &#10;Data migration &#10;Business &#10;Intelligence ">
            <a:extLst>
              <a:ext uri="{FF2B5EF4-FFF2-40B4-BE49-F238E27FC236}">
                <a16:creationId xmlns:a16="http://schemas.microsoft.com/office/drawing/2014/main" id="{B15ED8FC-879A-4B4F-805C-7F0EA5882F5B}"/>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1" b="1436"/>
          <a:stretch/>
        </p:blipFill>
        <p:spPr bwMode="auto">
          <a:xfrm>
            <a:off x="545238" y="858525"/>
            <a:ext cx="7608304" cy="5211906"/>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12594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C3E10-2339-4EA3-BB14-1823095CC2FD}"/>
              </a:ext>
            </a:extLst>
          </p:cNvPr>
          <p:cNvSpPr>
            <a:spLocks noGrp="1"/>
          </p:cNvSpPr>
          <p:nvPr>
            <p:ph type="ctrTitle"/>
          </p:nvPr>
        </p:nvSpPr>
        <p:spPr>
          <a:xfrm>
            <a:off x="1524000" y="1948840"/>
            <a:ext cx="9144000" cy="2387600"/>
          </a:xfrm>
        </p:spPr>
        <p:txBody>
          <a:bodyPr>
            <a:normAutofit/>
          </a:bodyPr>
          <a:lstStyle/>
          <a:p>
            <a:br>
              <a:rPr lang="hu-HU" dirty="0"/>
            </a:br>
            <a:r>
              <a:rPr lang="hu-HU" dirty="0"/>
              <a:t>Data management</a:t>
            </a:r>
          </a:p>
        </p:txBody>
      </p:sp>
      <p:sp>
        <p:nvSpPr>
          <p:cNvPr id="3" name="Subtitle 2">
            <a:extLst>
              <a:ext uri="{FF2B5EF4-FFF2-40B4-BE49-F238E27FC236}">
                <a16:creationId xmlns:a16="http://schemas.microsoft.com/office/drawing/2014/main" id="{CE7BEFA5-A950-4804-BF05-5B44E2920B6E}"/>
              </a:ext>
            </a:extLst>
          </p:cNvPr>
          <p:cNvSpPr>
            <a:spLocks noGrp="1"/>
          </p:cNvSpPr>
          <p:nvPr>
            <p:ph type="subTitle" idx="1"/>
          </p:nvPr>
        </p:nvSpPr>
        <p:spPr>
          <a:xfrm>
            <a:off x="1603131" y="4336440"/>
            <a:ext cx="9144000" cy="1655762"/>
          </a:xfrm>
        </p:spPr>
        <p:txBody>
          <a:bodyPr/>
          <a:lstStyle/>
          <a:p>
            <a:endParaRPr lang="en-GB" dirty="0"/>
          </a:p>
        </p:txBody>
      </p:sp>
      <p:pic>
        <p:nvPicPr>
          <p:cNvPr id="4" name="Picture 3">
            <a:extLst>
              <a:ext uri="{FF2B5EF4-FFF2-40B4-BE49-F238E27FC236}">
                <a16:creationId xmlns:a16="http://schemas.microsoft.com/office/drawing/2014/main" id="{1D48857D-442E-4B9A-969F-28474B39C8A5}"/>
              </a:ext>
            </a:extLst>
          </p:cNvPr>
          <p:cNvPicPr>
            <a:picLocks noChangeAspect="1"/>
          </p:cNvPicPr>
          <p:nvPr/>
        </p:nvPicPr>
        <p:blipFill>
          <a:blip r:embed="rId2"/>
          <a:stretch>
            <a:fillRect/>
          </a:stretch>
        </p:blipFill>
        <p:spPr>
          <a:xfrm>
            <a:off x="499602" y="118499"/>
            <a:ext cx="1737511" cy="762066"/>
          </a:xfrm>
          <a:prstGeom prst="rect">
            <a:avLst/>
          </a:prstGeom>
        </p:spPr>
      </p:pic>
    </p:spTree>
    <p:extLst>
      <p:ext uri="{BB962C8B-B14F-4D97-AF65-F5344CB8AC3E}">
        <p14:creationId xmlns:p14="http://schemas.microsoft.com/office/powerpoint/2010/main" val="942019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TotalTime>
  <Words>1070</Words>
  <Application>Microsoft Office PowerPoint</Application>
  <PresentationFormat>Widescreen</PresentationFormat>
  <Paragraphs>206</Paragraphs>
  <Slides>55</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55</vt:i4>
      </vt:variant>
    </vt:vector>
  </HeadingPairs>
  <TitlesOfParts>
    <vt:vector size="59" baseType="lpstr">
      <vt:lpstr>Arial</vt:lpstr>
      <vt:lpstr>Calibri</vt:lpstr>
      <vt:lpstr>Calibri Light</vt:lpstr>
      <vt:lpstr>Office Theme</vt:lpstr>
      <vt:lpstr>Microsoft Dynamics 365 Data entity</vt:lpstr>
      <vt:lpstr>Bemutatkozás</vt:lpstr>
      <vt:lpstr>Miről lesz szó</vt:lpstr>
      <vt:lpstr>Áttekintés/bevezetés </vt:lpstr>
      <vt:lpstr>Services and integration</vt:lpstr>
      <vt:lpstr>Data entity áttekintés </vt:lpstr>
      <vt:lpstr>Data entity áttekintés</vt:lpstr>
      <vt:lpstr>(Azure Data Lake!)</vt:lpstr>
      <vt:lpstr> Data management</vt:lpstr>
      <vt:lpstr>Data management UI</vt:lpstr>
      <vt:lpstr>Vendor invoice automation</vt:lpstr>
      <vt:lpstr> Demo</vt:lpstr>
      <vt:lpstr> Data entity fejlesztés</vt:lpstr>
      <vt:lpstr>Creating Data entities</vt:lpstr>
      <vt:lpstr>Data entity in AOT</vt:lpstr>
      <vt:lpstr>DEV </vt:lpstr>
      <vt:lpstr> Demo</vt:lpstr>
      <vt:lpstr>Unmapped mező típusok</vt:lpstr>
      <vt:lpstr>Computed</vt:lpstr>
      <vt:lpstr> Demo</vt:lpstr>
      <vt:lpstr>Virtual field</vt:lpstr>
      <vt:lpstr>Method sequence</vt:lpstr>
      <vt:lpstr>OData</vt:lpstr>
      <vt:lpstr>Services and integration</vt:lpstr>
      <vt:lpstr>ODATA</vt:lpstr>
      <vt:lpstr> - $filter - $count - $orderby - $skip - $top - $expand - $select</vt:lpstr>
      <vt:lpstr>Odata query</vt:lpstr>
      <vt:lpstr> Demo</vt:lpstr>
      <vt:lpstr>Test OData</vt:lpstr>
      <vt:lpstr> Demo</vt:lpstr>
      <vt:lpstr>Update</vt:lpstr>
      <vt:lpstr>Delete</vt:lpstr>
      <vt:lpstr>Odata Enum</vt:lpstr>
      <vt:lpstr>Odata Action</vt:lpstr>
      <vt:lpstr>Odata action</vt:lpstr>
      <vt:lpstr>Odata action</vt:lpstr>
      <vt:lpstr>Odata action</vt:lpstr>
      <vt:lpstr>Composite data entity </vt:lpstr>
      <vt:lpstr>Line entity: add relation to header</vt:lpstr>
      <vt:lpstr>Line staging: add relation (include system added 2 fields)</vt:lpstr>
      <vt:lpstr>Line and Header staging: add rowId fields and index</vt:lpstr>
      <vt:lpstr>Line and Header staging: add rowId fields and index</vt:lpstr>
      <vt:lpstr>Line and Header staging: add rowId fields and index</vt:lpstr>
      <vt:lpstr>Create composite entity with relation</vt:lpstr>
      <vt:lpstr>Refresh entity list</vt:lpstr>
      <vt:lpstr>Alternative refresh</vt:lpstr>
      <vt:lpstr>Tapasztalatok</vt:lpstr>
      <vt:lpstr>Tapasztalatok</vt:lpstr>
      <vt:lpstr>Tapasztalatok – data cleanup</vt:lpstr>
      <vt:lpstr>Tapasztalatok</vt:lpstr>
      <vt:lpstr>Tapasztalatok – build project</vt:lpstr>
      <vt:lpstr>Tapasztalatok - IsPrimary</vt:lpstr>
      <vt:lpstr>„The record already exisits” error composite entity exportnál</vt:lpstr>
      <vt:lpstr>Miről volt szó</vt:lpstr>
      <vt:lpstr>Köszönöm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Dynamics 365 Data entity</dc:title>
  <dc:creator>Peter Prokopecz</dc:creator>
  <cp:lastModifiedBy>Peter Prokopecz</cp:lastModifiedBy>
  <cp:revision>13</cp:revision>
  <dcterms:created xsi:type="dcterms:W3CDTF">2020-04-08T13:23:38Z</dcterms:created>
  <dcterms:modified xsi:type="dcterms:W3CDTF">2020-04-10T08:13:22Z</dcterms:modified>
</cp:coreProperties>
</file>